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00" r:id="rId2"/>
    <p:sldId id="301" r:id="rId3"/>
    <p:sldId id="289" r:id="rId4"/>
    <p:sldId id="290" r:id="rId5"/>
    <p:sldId id="292" r:id="rId6"/>
    <p:sldId id="302" r:id="rId7"/>
    <p:sldId id="303" r:id="rId8"/>
    <p:sldId id="293" r:id="rId9"/>
    <p:sldId id="294" r:id="rId10"/>
    <p:sldId id="299" r:id="rId11"/>
    <p:sldId id="304" r:id="rId12"/>
    <p:sldId id="305" r:id="rId13"/>
  </p:sldIdLst>
  <p:sldSz cx="9906000" cy="6858000" type="A4"/>
  <p:notesSz cx="9144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on_ov" initials="p" lastIdx="18" clrIdx="0"/>
  <p:cmAuthor id="1" name="Lydia Dranik" initials="LD"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63232"/>
    <a:srgbClr val="EF354C"/>
    <a:srgbClr val="003EAE"/>
    <a:srgbClr val="D23A48"/>
    <a:srgbClr val="DC4848"/>
    <a:srgbClr val="36C32F"/>
  </p:clrMru>
</p:presentationPr>
</file>

<file path=ppt/tableStyles.xml><?xml version="1.0" encoding="utf-8"?>
<a:tblStyleLst xmlns:a="http://schemas.openxmlformats.org/drawingml/2006/main" def="{5C22544A-7EE6-4342-B048-85BDC9FD1C3A}">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411" autoAdjust="0"/>
  </p:normalViewPr>
  <p:slideViewPr>
    <p:cSldViewPr>
      <p:cViewPr varScale="1">
        <p:scale>
          <a:sx n="110" d="100"/>
          <a:sy n="110" d="100"/>
        </p:scale>
        <p:origin x="-846" y="-7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47A4BE1-5799-4EFF-AA10-1EDA7B62ECC2}" type="datetimeFigureOut">
              <a:rPr lang="ru-RU" smtClean="0"/>
              <a:pPr/>
              <a:t>03.04.2019</a:t>
            </a:fld>
            <a:endParaRPr lang="ru-RU" dirty="0"/>
          </a:p>
        </p:txBody>
      </p:sp>
      <p:sp>
        <p:nvSpPr>
          <p:cNvPr id="4" name="Образ слайда 3"/>
          <p:cNvSpPr>
            <a:spLocks noGrp="1" noRot="1" noChangeAspect="1"/>
          </p:cNvSpPr>
          <p:nvPr>
            <p:ph type="sldImg" idx="2"/>
          </p:nvPr>
        </p:nvSpPr>
        <p:spPr>
          <a:xfrm>
            <a:off x="2714625" y="514350"/>
            <a:ext cx="3714750" cy="257175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D48AB04E-C05F-423E-8722-F903BF130B12}" type="slidenum">
              <a:rPr lang="ru-RU" smtClean="0"/>
              <a:pPr/>
              <a:t>‹#›</a:t>
            </a:fld>
            <a:endParaRPr lang="ru-R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D48AB04E-C05F-423E-8722-F903BF130B12}" type="slidenum">
              <a:rPr lang="ru-RU" smtClean="0"/>
              <a:pPr/>
              <a:t>1</a:t>
            </a:fld>
            <a:endParaRPr lang="ru-RU"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D48AB04E-C05F-423E-8722-F903BF130B12}" type="slidenum">
              <a:rPr lang="ru-RU" smtClean="0"/>
              <a:pPr/>
              <a:t>10</a:t>
            </a:fld>
            <a:endParaRPr lang="ru-RU"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D48AB04E-C05F-423E-8722-F903BF130B12}" type="slidenum">
              <a:rPr lang="ru-RU" smtClean="0"/>
              <a:pPr/>
              <a:t>11</a:t>
            </a:fld>
            <a:endParaRPr lang="ru-RU"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D48AB04E-C05F-423E-8722-F903BF130B12}" type="slidenum">
              <a:rPr lang="ru-RU" smtClean="0"/>
              <a:pPr/>
              <a:t>12</a:t>
            </a:fld>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D48AB04E-C05F-423E-8722-F903BF130B12}" type="slidenum">
              <a:rPr lang="ru-RU" smtClean="0"/>
              <a:pPr/>
              <a:t>2</a:t>
            </a:fld>
            <a:endParaRPr lang="ru-R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D48AB04E-C05F-423E-8722-F903BF130B12}" type="slidenum">
              <a:rPr lang="ru-RU" smtClean="0"/>
              <a:pPr/>
              <a:t>3</a:t>
            </a:fld>
            <a:endParaRPr lang="ru-R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D48AB04E-C05F-423E-8722-F903BF130B12}" type="slidenum">
              <a:rPr lang="ru-RU" smtClean="0"/>
              <a:pPr/>
              <a:t>4</a:t>
            </a:fld>
            <a:endParaRPr lang="ru-R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D48AB04E-C05F-423E-8722-F903BF130B12}" type="slidenum">
              <a:rPr lang="ru-RU" smtClean="0"/>
              <a:pPr/>
              <a:t>5</a:t>
            </a:fld>
            <a:endParaRPr lang="ru-R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D48AB04E-C05F-423E-8722-F903BF130B12}" type="slidenum">
              <a:rPr lang="ru-RU" smtClean="0"/>
              <a:pPr/>
              <a:t>6</a:t>
            </a:fld>
            <a:endParaRPr lang="ru-RU"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D48AB04E-C05F-423E-8722-F903BF130B12}" type="slidenum">
              <a:rPr lang="ru-RU" smtClean="0"/>
              <a:pPr/>
              <a:t>7</a:t>
            </a:fld>
            <a:endParaRPr lang="ru-RU"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D48AB04E-C05F-423E-8722-F903BF130B12}" type="slidenum">
              <a:rPr lang="ru-RU" smtClean="0"/>
              <a:pPr/>
              <a:t>8</a:t>
            </a:fld>
            <a:endParaRPr lang="ru-RU"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D48AB04E-C05F-423E-8722-F903BF130B12}" type="slidenum">
              <a:rPr lang="ru-RU" smtClean="0"/>
              <a:pPr/>
              <a:t>9</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42950" y="2130427"/>
            <a:ext cx="84201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ACA2BFE-1457-4026-8227-509D02578394}" type="datetime1">
              <a:rPr lang="ru-RU" smtClean="0"/>
              <a:pPr/>
              <a:t>03.04.2019</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423F81-611E-4452-A55D-A07CEA50349D}" type="datetime1">
              <a:rPr lang="ru-RU" smtClean="0"/>
              <a:pPr/>
              <a:t>03.04.2019</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181850" y="274640"/>
            <a:ext cx="222885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95300" y="274640"/>
            <a:ext cx="652145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46906DF-1238-4C8A-B571-D8C65D6D0DC6}" type="datetime1">
              <a:rPr lang="ru-RU" smtClean="0"/>
              <a:pPr/>
              <a:t>03.04.2019</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B5371B0-AFC0-4D24-9BB9-A1F2D75FD864}" type="datetime1">
              <a:rPr lang="ru-RU" smtClean="0"/>
              <a:pPr/>
              <a:t>03.04.2019</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506" y="4406902"/>
            <a:ext cx="84201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2824D04-3F5E-4D44-AC55-48544B8FB408}" type="datetime1">
              <a:rPr lang="ru-RU" smtClean="0"/>
              <a:pPr/>
              <a:t>03.04.2019</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95300" y="1600202"/>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035550" y="1600202"/>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405D0D3-E6A9-4095-987F-BCF8C9301FAF}" type="datetime1">
              <a:rPr lang="ru-RU" smtClean="0"/>
              <a:pPr/>
              <a:t>03.04.2019</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95300" y="1535114"/>
            <a:ext cx="4376870"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032113" y="1535114"/>
            <a:ext cx="4378590"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BD4330D-516C-49EA-923A-09C11A03A5AA}" type="datetime1">
              <a:rPr lang="ru-RU" smtClean="0"/>
              <a:pPr/>
              <a:t>03.04.2019</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114DA51-B05D-4525-A643-F2BE3C0E59AF}" type="datetime1">
              <a:rPr lang="ru-RU" smtClean="0"/>
              <a:pPr/>
              <a:t>03.04.2019</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6D35EF3-ECDB-4B5D-9A74-6EDA854B478D}" type="datetime1">
              <a:rPr lang="ru-RU" smtClean="0"/>
              <a:pPr/>
              <a:t>03.04.2019</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3" y="273050"/>
            <a:ext cx="3259006" cy="1162051"/>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872971"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95303"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97A16C6-C5F7-4674-9788-A7CB86E13039}" type="datetime1">
              <a:rPr lang="ru-RU" smtClean="0"/>
              <a:pPr/>
              <a:t>03.04.2019</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1645" y="4800601"/>
            <a:ext cx="5943600" cy="566739"/>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941645" y="5367339"/>
            <a:ext cx="59436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B2B1A08-3E14-48F0-A63F-F290AF61BC38}" type="datetime1">
              <a:rPr lang="ru-RU" smtClean="0"/>
              <a:pPr/>
              <a:t>03.04.2019</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9"/>
            <a:ext cx="89154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95300" y="1600202"/>
            <a:ext cx="89154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037F3-497E-4AEE-958F-15D40002C58F}" type="datetime1">
              <a:rPr lang="ru-RU" smtClean="0"/>
              <a:pPr/>
              <a:t>03.04.2019</a:t>
            </a:fld>
            <a:endParaRPr lang="ru-RU" dirty="0"/>
          </a:p>
        </p:txBody>
      </p:sp>
      <p:sp>
        <p:nvSpPr>
          <p:cNvPr id="5" name="Нижний колонтитул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mailto:cargo@spasskievorota.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glav-dostavka.ru/callbacks/" TargetMode="External"/><Relationship Id="rId5" Type="http://schemas.openxmlformats.org/officeDocument/2006/relationships/hyperlink" Target="http://center-yf.ru/data/economy/Denezhnye-sredstva.php" TargetMode="External"/><Relationship Id="rId4" Type="http://schemas.openxmlformats.org/officeDocument/2006/relationships/hyperlink" Target="http://center-yf.ru/data/economy/Vygoda.ph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45"/>
          <p:cNvGrpSpPr>
            <a:grpSpLocks noGrp="1"/>
          </p:cNvGrpSpPr>
          <p:nvPr>
            <p:ph type="title"/>
          </p:nvPr>
        </p:nvGrpSpPr>
        <p:grpSpPr>
          <a:xfrm>
            <a:off x="495300" y="274638"/>
            <a:ext cx="1361356" cy="1143000"/>
            <a:chOff x="6442997" y="4727877"/>
            <a:chExt cx="853018" cy="792088"/>
          </a:xfrm>
        </p:grpSpPr>
        <p:sp>
          <p:nvSpPr>
            <p:cNvPr id="27" name="Прямоугольник 26"/>
            <p:cNvSpPr/>
            <p:nvPr/>
          </p:nvSpPr>
          <p:spPr>
            <a:xfrm>
              <a:off x="6442997" y="4727877"/>
              <a:ext cx="853018"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28" name="Picture 5" descr="D:\Freelance\Спасские Ворота\Logo\SV_logo_pink.png"/>
            <p:cNvPicPr>
              <a:picLocks noChangeAspect="1" noChangeArrowheads="1"/>
            </p:cNvPicPr>
            <p:nvPr/>
          </p:nvPicPr>
          <p:blipFill>
            <a:blip r:embed="rId3" cstate="print"/>
            <a:srcRect/>
            <a:stretch>
              <a:fillRect/>
            </a:stretch>
          </p:blipFill>
          <p:spPr bwMode="auto">
            <a:xfrm>
              <a:off x="6509466" y="4797152"/>
              <a:ext cx="735586" cy="648072"/>
            </a:xfrm>
            <a:prstGeom prst="rect">
              <a:avLst/>
            </a:prstGeom>
            <a:noFill/>
          </p:spPr>
        </p:pic>
      </p:grpSp>
      <p:sp>
        <p:nvSpPr>
          <p:cNvPr id="38" name="Rectangle 27"/>
          <p:cNvSpPr>
            <a:spLocks noChangeArrowheads="1"/>
          </p:cNvSpPr>
          <p:nvPr/>
        </p:nvSpPr>
        <p:spPr bwMode="auto">
          <a:xfrm>
            <a:off x="848544" y="1916832"/>
            <a:ext cx="8280920" cy="4481227"/>
          </a:xfrm>
          <a:prstGeom prst="rect">
            <a:avLst/>
          </a:prstGeom>
          <a:noFill/>
          <a:ln w="9525" algn="ctr">
            <a:noFill/>
            <a:miter lim="800000"/>
            <a:headEnd/>
            <a:tailEnd/>
          </a:ln>
          <a:effectLst/>
        </p:spPr>
        <p:txBody>
          <a:bodyPr wrap="square">
            <a:spAutoFit/>
          </a:bodyPr>
          <a:lstStyle/>
          <a:p>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Страхование грузов при перевозке необходима для любого бизнеса, ведь несмотря на все меры сохранения груза, всегда есть вероятность несчастных случаев. Страхование перевозимых грузов зачастую является обязательным условием при осуществлении транспортировки дорогостоящих грузов или согласно условиям поставки.</a:t>
            </a:r>
          </a:p>
          <a:p>
            <a:endParaRPr lang="ru-RU" sz="1400" b="1" dirty="0" smtClean="0">
              <a:latin typeface="Times New Roman" pitchFamily="18" charset="0"/>
              <a:cs typeface="Times New Roman" pitchFamily="18" charset="0"/>
            </a:endParaRPr>
          </a:p>
          <a:p>
            <a:endParaRPr lang="ru-RU" sz="1400" b="1" dirty="0" smtClean="0">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Зачем нужно страхование грузов при перевозке</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Цель страхования - возмещение убытков при утрате или повреждении грузов во время транспортировки по причине обстоятельств, которые не зависят от </a:t>
            </a:r>
            <a:r>
              <a:rPr lang="ru-RU" sz="1400" dirty="0" smtClean="0">
                <a:latin typeface="Times New Roman" pitchFamily="18" charset="0"/>
                <a:cs typeface="Times New Roman" pitchFamily="18" charset="0"/>
              </a:rPr>
              <a:t>отправителя и носят случайный характер.</a:t>
            </a:r>
            <a:endParaRPr lang="ru-RU" sz="1400" dirty="0" smtClean="0">
              <a:latin typeface="Times New Roman" pitchFamily="18" charset="0"/>
              <a:cs typeface="Times New Roman" pitchFamily="18" charset="0"/>
            </a:endParaRPr>
          </a:p>
          <a:p>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Ответственность организации, осуществляющей перевозку, ограничена. Поэтому нет возможности возместить владельцу полную стоимость груза при его утере или порче. </a:t>
            </a:r>
          </a:p>
          <a:p>
            <a:r>
              <a:rPr lang="ru-RU" sz="1400" dirty="0" smtClean="0">
                <a:latin typeface="Times New Roman" pitchFamily="18" charset="0"/>
                <a:cs typeface="Times New Roman" pitchFamily="18" charset="0"/>
              </a:rPr>
              <a:t>Грузовладельцы часто ставят знак равенства между договором на транспортировку и договором транспортного страхования груза: они думают, что компания-перевозчик по умолчанию возместит все убытки при утере или повреждении товара. Это правда, но только отчасти.</a:t>
            </a:r>
          </a:p>
          <a:p>
            <a:r>
              <a:rPr lang="ru-RU" sz="1400" dirty="0" smtClean="0">
                <a:latin typeface="Times New Roman" pitchFamily="18" charset="0"/>
                <a:cs typeface="Times New Roman" pitchFamily="18" charset="0"/>
              </a:rPr>
              <a:t>Международное и российское законодательство четко регламентирует ответственность перевозчиков, а также перечисляет условия, при которых ответственность с перевозчика снимается полностью: непреодолимые обстоятельства, форс-мажорные ситуации, погодные факторы и так далее. Если груз не застрахован, то в случае наступления таких обстоятельств страховые выплаты не осуществляются.</a:t>
            </a:r>
          </a:p>
          <a:p>
            <a:pPr>
              <a:spcBef>
                <a:spcPct val="20000"/>
              </a:spcBef>
              <a:buClrTx/>
            </a:pPr>
            <a:endParaRPr lang="ru-RU" sz="1600" b="0" dirty="0"/>
          </a:p>
        </p:txBody>
      </p:sp>
      <p:sp>
        <p:nvSpPr>
          <p:cNvPr id="20" name="Text Box 3"/>
          <p:cNvSpPr txBox="1">
            <a:spLocks noChangeArrowheads="1"/>
          </p:cNvSpPr>
          <p:nvPr/>
        </p:nvSpPr>
        <p:spPr bwMode="auto">
          <a:xfrm>
            <a:off x="848544" y="1412776"/>
            <a:ext cx="8352928" cy="338554"/>
          </a:xfrm>
          <a:prstGeom prst="rect">
            <a:avLst/>
          </a:prstGeom>
          <a:noFill/>
          <a:ln w="9525" algn="ctr">
            <a:noFill/>
            <a:miter lim="800000"/>
            <a:headEnd/>
            <a:tailEnd/>
          </a:ln>
          <a:effectLst/>
        </p:spPr>
        <p:txBody>
          <a:bodyPr wrap="square">
            <a:spAutoFit/>
          </a:bodyPr>
          <a:lstStyle/>
          <a:p>
            <a:pPr>
              <a:spcBef>
                <a:spcPct val="0"/>
              </a:spcBef>
              <a:buClrTx/>
            </a:pPr>
            <a:r>
              <a:rPr lang="ru-RU" sz="1600" b="1" dirty="0">
                <a:solidFill>
                  <a:srgbClr val="0A50A0"/>
                </a:solidFill>
              </a:rPr>
              <a:t>СТРАХОВАНИЕ </a:t>
            </a:r>
            <a:r>
              <a:rPr lang="ru-RU" sz="1600" b="1" dirty="0" smtClean="0">
                <a:solidFill>
                  <a:srgbClr val="0A50A0"/>
                </a:solidFill>
              </a:rPr>
              <a:t>ГРУЗОПЕРЕВОЗОК</a:t>
            </a:r>
            <a:endParaRPr lang="ru-RU" sz="1600" b="1" dirty="0">
              <a:solidFill>
                <a:srgbClr val="0A50A0"/>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45"/>
          <p:cNvGrpSpPr>
            <a:grpSpLocks noGrp="1"/>
          </p:cNvGrpSpPr>
          <p:nvPr>
            <p:ph type="title"/>
          </p:nvPr>
        </p:nvGrpSpPr>
        <p:grpSpPr>
          <a:xfrm>
            <a:off x="495300" y="274638"/>
            <a:ext cx="1361356" cy="1143000"/>
            <a:chOff x="6442997" y="4727877"/>
            <a:chExt cx="853018" cy="792088"/>
          </a:xfrm>
        </p:grpSpPr>
        <p:sp>
          <p:nvSpPr>
            <p:cNvPr id="27" name="Прямоугольник 26"/>
            <p:cNvSpPr/>
            <p:nvPr/>
          </p:nvSpPr>
          <p:spPr>
            <a:xfrm>
              <a:off x="6442997" y="4727877"/>
              <a:ext cx="853018"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28" name="Picture 5" descr="D:\Freelance\Спасские Ворота\Logo\SV_logo_pink.png"/>
            <p:cNvPicPr>
              <a:picLocks noChangeAspect="1" noChangeArrowheads="1"/>
            </p:cNvPicPr>
            <p:nvPr/>
          </p:nvPicPr>
          <p:blipFill>
            <a:blip r:embed="rId3" cstate="print"/>
            <a:srcRect/>
            <a:stretch>
              <a:fillRect/>
            </a:stretch>
          </p:blipFill>
          <p:spPr bwMode="auto">
            <a:xfrm>
              <a:off x="6509466" y="4797152"/>
              <a:ext cx="735586" cy="648072"/>
            </a:xfrm>
            <a:prstGeom prst="rect">
              <a:avLst/>
            </a:prstGeom>
            <a:noFill/>
          </p:spPr>
        </p:pic>
      </p:grpSp>
      <p:sp>
        <p:nvSpPr>
          <p:cNvPr id="20" name="Text Box 5"/>
          <p:cNvSpPr txBox="1">
            <a:spLocks noChangeArrowheads="1"/>
          </p:cNvSpPr>
          <p:nvPr/>
        </p:nvSpPr>
        <p:spPr bwMode="auto">
          <a:xfrm>
            <a:off x="488504" y="1628800"/>
            <a:ext cx="6336704" cy="1015663"/>
          </a:xfrm>
          <a:prstGeom prst="rect">
            <a:avLst/>
          </a:prstGeom>
          <a:noFill/>
          <a:ln w="9525" algn="ctr">
            <a:noFill/>
            <a:miter lim="800000"/>
            <a:headEnd/>
            <a:tailEnd/>
          </a:ln>
          <a:effectLst/>
        </p:spPr>
        <p:txBody>
          <a:bodyPr wrap="square">
            <a:spAutoFit/>
          </a:bodyPr>
          <a:lstStyle/>
          <a:p>
            <a:pPr>
              <a:buClrTx/>
            </a:pPr>
            <a:r>
              <a:rPr lang="ru-RU" sz="2000" dirty="0">
                <a:solidFill>
                  <a:srgbClr val="0A50A0"/>
                </a:solidFill>
              </a:rPr>
              <a:t>ЗАКОНОДАТЕЛЬНЫЕ</a:t>
            </a:r>
            <a:br>
              <a:rPr lang="ru-RU" sz="2000" dirty="0">
                <a:solidFill>
                  <a:srgbClr val="0A50A0"/>
                </a:solidFill>
              </a:rPr>
            </a:br>
            <a:r>
              <a:rPr lang="ru-RU" sz="2000" dirty="0" smtClean="0">
                <a:solidFill>
                  <a:srgbClr val="0A50A0"/>
                </a:solidFill>
              </a:rPr>
              <a:t>ОГРАНИЧЕНИЯ ОТВЕТСТВЕННОСТИ ПЕРЕВОЗЧИКА</a:t>
            </a:r>
            <a:r>
              <a:rPr lang="en-US" sz="2000" dirty="0" smtClean="0">
                <a:solidFill>
                  <a:srgbClr val="0A50A0"/>
                </a:solidFill>
              </a:rPr>
              <a:t>/</a:t>
            </a:r>
            <a:r>
              <a:rPr lang="ru-RU" sz="2000" dirty="0" smtClean="0">
                <a:solidFill>
                  <a:srgbClr val="0A50A0"/>
                </a:solidFill>
              </a:rPr>
              <a:t>ЭКСПЕДИТОРА</a:t>
            </a:r>
            <a:endParaRPr lang="ru-RU" sz="2000" dirty="0">
              <a:solidFill>
                <a:srgbClr val="0A50A0"/>
              </a:solidFill>
            </a:endParaRPr>
          </a:p>
        </p:txBody>
      </p:sp>
      <p:sp>
        <p:nvSpPr>
          <p:cNvPr id="22" name="Text Box 17"/>
          <p:cNvSpPr txBox="1">
            <a:spLocks noChangeArrowheads="1"/>
          </p:cNvSpPr>
          <p:nvPr/>
        </p:nvSpPr>
        <p:spPr bwMode="auto">
          <a:xfrm>
            <a:off x="5385296" y="4251151"/>
            <a:ext cx="2700338" cy="2070100"/>
          </a:xfrm>
          <a:prstGeom prst="rect">
            <a:avLst/>
          </a:prstGeom>
          <a:noFill/>
          <a:ln w="9525" algn="ctr">
            <a:noFill/>
            <a:miter lim="800000"/>
            <a:headEnd/>
            <a:tailEnd/>
          </a:ln>
          <a:effectLst/>
        </p:spPr>
        <p:txBody>
          <a:bodyPr>
            <a:spAutoFit/>
          </a:bodyPr>
          <a:lstStyle/>
          <a:p>
            <a:pPr>
              <a:spcBef>
                <a:spcPct val="20000"/>
              </a:spcBef>
              <a:buClrTx/>
            </a:pPr>
            <a:r>
              <a:rPr lang="ru-RU" sz="1800" b="0" dirty="0"/>
              <a:t>Обстоятельства существенно ограничивающие или исключающие ответственность перевозчика</a:t>
            </a:r>
            <a:r>
              <a:rPr lang="en-US" sz="1800" b="0" dirty="0"/>
              <a:t>/</a:t>
            </a:r>
            <a:endParaRPr lang="ru-RU" sz="1800" b="0" dirty="0"/>
          </a:p>
          <a:p>
            <a:pPr>
              <a:spcBef>
                <a:spcPct val="20000"/>
              </a:spcBef>
              <a:buClrTx/>
            </a:pPr>
            <a:r>
              <a:rPr lang="ru-RU" sz="1800" b="0" dirty="0"/>
              <a:t>экспедитора</a:t>
            </a:r>
          </a:p>
        </p:txBody>
      </p:sp>
      <p:sp>
        <p:nvSpPr>
          <p:cNvPr id="23" name="AutoShape 20"/>
          <p:cNvSpPr>
            <a:spLocks noChangeArrowheads="1"/>
          </p:cNvSpPr>
          <p:nvPr/>
        </p:nvSpPr>
        <p:spPr bwMode="auto">
          <a:xfrm rot="5400000">
            <a:off x="1801515" y="2577132"/>
            <a:ext cx="3132138" cy="3959225"/>
          </a:xfrm>
          <a:custGeom>
            <a:avLst/>
            <a:gdLst>
              <a:gd name="G0" fmla="+- 8637 0 0"/>
              <a:gd name="G1" fmla="+- 19545 0 0"/>
              <a:gd name="G2" fmla="+- 7794 0 0"/>
              <a:gd name="G3" fmla="*/ 8637 1 2"/>
              <a:gd name="G4" fmla="+- G3 10800 0"/>
              <a:gd name="G5" fmla="+- 21600 8637 19545"/>
              <a:gd name="G6" fmla="+- 19545 7794 0"/>
              <a:gd name="G7" fmla="*/ G6 1 2"/>
              <a:gd name="G8" fmla="*/ 19545 2 1"/>
              <a:gd name="G9" fmla="+- G8 0 21600"/>
              <a:gd name="G10" fmla="*/ 21600 G0 G1"/>
              <a:gd name="G11" fmla="*/ 21600 G4 G1"/>
              <a:gd name="G12" fmla="*/ 21600 G5 G1"/>
              <a:gd name="G13" fmla="*/ 21600 G7 G1"/>
              <a:gd name="G14" fmla="*/ 19545 1 2"/>
              <a:gd name="G15" fmla="+- G5 0 G4"/>
              <a:gd name="G16" fmla="+- G0 0 G4"/>
              <a:gd name="G17" fmla="*/ G2 G15 G16"/>
              <a:gd name="T0" fmla="*/ 15119 w 21600"/>
              <a:gd name="T1" fmla="*/ 0 h 21600"/>
              <a:gd name="T2" fmla="*/ 8637 w 21600"/>
              <a:gd name="T3" fmla="*/ 7794 h 21600"/>
              <a:gd name="T4" fmla="*/ 0 w 21600"/>
              <a:gd name="T5" fmla="*/ 16709 h 21600"/>
              <a:gd name="T6" fmla="*/ 9773 w 21600"/>
              <a:gd name="T7" fmla="*/ 21600 h 21600"/>
              <a:gd name="T8" fmla="*/ 19545 w 21600"/>
              <a:gd name="T9" fmla="*/ 15107 h 21600"/>
              <a:gd name="T10" fmla="*/ 21600 w 21600"/>
              <a:gd name="T11" fmla="*/ 7794 h 21600"/>
              <a:gd name="T12" fmla="*/ 17694720 60000 65536"/>
              <a:gd name="T13" fmla="*/ 11796480 60000 65536"/>
              <a:gd name="T14" fmla="*/ 11796480 60000 65536"/>
              <a:gd name="T15" fmla="*/ 5898240 60000 65536"/>
              <a:gd name="T16" fmla="*/ 0 60000 65536"/>
              <a:gd name="T17" fmla="*/ 0 60000 65536"/>
              <a:gd name="T18" fmla="*/ G5 w 21600"/>
              <a:gd name="T19" fmla="*/ G17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119" y="0"/>
                </a:moveTo>
                <a:lnTo>
                  <a:pt x="8637" y="7794"/>
                </a:lnTo>
                <a:lnTo>
                  <a:pt x="10692" y="7794"/>
                </a:lnTo>
                <a:lnTo>
                  <a:pt x="10692" y="11816"/>
                </a:lnTo>
                <a:lnTo>
                  <a:pt x="0" y="11816"/>
                </a:lnTo>
                <a:lnTo>
                  <a:pt x="0" y="21600"/>
                </a:lnTo>
                <a:lnTo>
                  <a:pt x="19545" y="21600"/>
                </a:lnTo>
                <a:lnTo>
                  <a:pt x="19545" y="7794"/>
                </a:lnTo>
                <a:lnTo>
                  <a:pt x="21600" y="7794"/>
                </a:lnTo>
                <a:close/>
              </a:path>
            </a:pathLst>
          </a:custGeom>
          <a:solidFill>
            <a:srgbClr val="EAEAEA"/>
          </a:solidFill>
          <a:ln w="9525" algn="ctr">
            <a:noFill/>
            <a:miter lim="800000"/>
            <a:headEnd/>
            <a:tailEnd/>
          </a:ln>
          <a:effectLst>
            <a:outerShdw dist="35921" dir="2700000" algn="ctr" rotWithShape="0">
              <a:schemeClr val="bg2"/>
            </a:outerShdw>
          </a:effectLst>
        </p:spPr>
        <p:txBody>
          <a:bodyPr vert="eaVert" wrap="none" anchor="ctr"/>
          <a:lstStyle/>
          <a:p>
            <a:endParaRPr lang="ru-RU"/>
          </a:p>
        </p:txBody>
      </p:sp>
      <p:sp>
        <p:nvSpPr>
          <p:cNvPr id="24" name="Text Box 16"/>
          <p:cNvSpPr txBox="1">
            <a:spLocks noChangeArrowheads="1"/>
          </p:cNvSpPr>
          <p:nvPr/>
        </p:nvSpPr>
        <p:spPr bwMode="auto">
          <a:xfrm>
            <a:off x="1389559" y="4608339"/>
            <a:ext cx="3455987" cy="1155700"/>
          </a:xfrm>
          <a:prstGeom prst="rect">
            <a:avLst/>
          </a:prstGeom>
          <a:noFill/>
          <a:ln w="9525">
            <a:noFill/>
            <a:miter lim="800000"/>
            <a:headEnd/>
            <a:tailEnd/>
          </a:ln>
          <a:effectLst/>
        </p:spPr>
        <p:txBody>
          <a:bodyPr>
            <a:spAutoFit/>
          </a:bodyPr>
          <a:lstStyle/>
          <a:p>
            <a:pPr>
              <a:spcBef>
                <a:spcPct val="0"/>
              </a:spcBef>
              <a:buClrTx/>
            </a:pPr>
            <a:r>
              <a:rPr lang="ru-RU" sz="1400" dirty="0"/>
              <a:t>статья 17 КДПГ</a:t>
            </a:r>
          </a:p>
          <a:p>
            <a:pPr>
              <a:spcBef>
                <a:spcPct val="0"/>
              </a:spcBef>
              <a:buClrTx/>
            </a:pPr>
            <a:r>
              <a:rPr lang="ru-RU" sz="1400" dirty="0"/>
              <a:t>статья 401, 796 ГК РФ</a:t>
            </a:r>
          </a:p>
          <a:p>
            <a:pPr>
              <a:spcBef>
                <a:spcPct val="0"/>
              </a:spcBef>
              <a:buClrTx/>
            </a:pPr>
            <a:r>
              <a:rPr lang="ru-RU" sz="1400" dirty="0"/>
              <a:t>статья 9 закона о ТЭД</a:t>
            </a:r>
          </a:p>
          <a:p>
            <a:pPr>
              <a:spcBef>
                <a:spcPct val="0"/>
              </a:spcBef>
              <a:buClrTx/>
            </a:pPr>
            <a:r>
              <a:rPr lang="ru-RU" sz="1400" dirty="0"/>
              <a:t>статья 41 конвенции МДП</a:t>
            </a:r>
          </a:p>
          <a:p>
            <a:pPr>
              <a:spcBef>
                <a:spcPct val="0"/>
              </a:spcBef>
              <a:buClrTx/>
            </a:pPr>
            <a:r>
              <a:rPr lang="ru-RU" sz="1400" dirty="0"/>
              <a:t>статья 34-37 УАТ</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45"/>
          <p:cNvGrpSpPr>
            <a:grpSpLocks noGrp="1"/>
          </p:cNvGrpSpPr>
          <p:nvPr>
            <p:ph type="title"/>
          </p:nvPr>
        </p:nvGrpSpPr>
        <p:grpSpPr>
          <a:xfrm>
            <a:off x="495300" y="274638"/>
            <a:ext cx="1361356" cy="1143000"/>
            <a:chOff x="6442997" y="4727877"/>
            <a:chExt cx="853018" cy="792088"/>
          </a:xfrm>
        </p:grpSpPr>
        <p:sp>
          <p:nvSpPr>
            <p:cNvPr id="27" name="Прямоугольник 26"/>
            <p:cNvSpPr/>
            <p:nvPr/>
          </p:nvSpPr>
          <p:spPr>
            <a:xfrm>
              <a:off x="6442997" y="4727877"/>
              <a:ext cx="853018"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28" name="Picture 5" descr="D:\Freelance\Спасские Ворота\Logo\SV_logo_pink.png"/>
            <p:cNvPicPr>
              <a:picLocks noChangeAspect="1" noChangeArrowheads="1"/>
            </p:cNvPicPr>
            <p:nvPr/>
          </p:nvPicPr>
          <p:blipFill>
            <a:blip r:embed="rId3" cstate="print"/>
            <a:srcRect/>
            <a:stretch>
              <a:fillRect/>
            </a:stretch>
          </p:blipFill>
          <p:spPr bwMode="auto">
            <a:xfrm>
              <a:off x="6509466" y="4797152"/>
              <a:ext cx="735586" cy="648072"/>
            </a:xfrm>
            <a:prstGeom prst="rect">
              <a:avLst/>
            </a:prstGeom>
            <a:noFill/>
          </p:spPr>
        </p:pic>
      </p:grpSp>
      <p:sp>
        <p:nvSpPr>
          <p:cNvPr id="8" name="Text Box 6"/>
          <p:cNvSpPr txBox="1">
            <a:spLocks noChangeArrowheads="1"/>
          </p:cNvSpPr>
          <p:nvPr/>
        </p:nvSpPr>
        <p:spPr bwMode="auto">
          <a:xfrm>
            <a:off x="776536" y="1772816"/>
            <a:ext cx="6948487" cy="4324261"/>
          </a:xfrm>
          <a:prstGeom prst="rect">
            <a:avLst/>
          </a:prstGeom>
          <a:noFill/>
          <a:ln w="9525">
            <a:noFill/>
            <a:miter lim="800000"/>
            <a:headEnd/>
            <a:tailEnd/>
          </a:ln>
          <a:effectLst/>
        </p:spPr>
        <p:txBody>
          <a:bodyPr>
            <a:spAutoFit/>
          </a:bodyPr>
          <a:lstStyle/>
          <a:p>
            <a:r>
              <a:rPr lang="ru-RU" sz="1200" b="1" dirty="0" smtClean="0">
                <a:latin typeface="Times New Roman" pitchFamily="18" charset="0"/>
                <a:cs typeface="Times New Roman" pitchFamily="18" charset="0"/>
              </a:rPr>
              <a:t>-</a:t>
            </a:r>
            <a:r>
              <a:rPr lang="ru-RU" sz="1200" dirty="0" smtClean="0">
                <a:latin typeface="Times New Roman" pitchFamily="18" charset="0"/>
                <a:cs typeface="Times New Roman" pitchFamily="18" charset="0"/>
              </a:rPr>
              <a:t> </a:t>
            </a:r>
            <a:r>
              <a:rPr lang="ru-RU" sz="1200" b="1" u="sng" dirty="0" smtClean="0">
                <a:latin typeface="Times New Roman" pitchFamily="18" charset="0"/>
                <a:cs typeface="Times New Roman" pitchFamily="18" charset="0"/>
              </a:rPr>
              <a:t>Ставка </a:t>
            </a:r>
            <a:r>
              <a:rPr lang="ru-RU" sz="1200" b="1" u="sng" dirty="0" smtClean="0">
                <a:latin typeface="Times New Roman" pitchFamily="18" charset="0"/>
                <a:cs typeface="Times New Roman" pitchFamily="18" charset="0"/>
              </a:rPr>
              <a:t>премии </a:t>
            </a:r>
            <a:r>
              <a:rPr lang="ru-RU" sz="1200" b="1" u="sng" dirty="0" smtClean="0">
                <a:latin typeface="Times New Roman" pitchFamily="18" charset="0"/>
                <a:cs typeface="Times New Roman" pitchFamily="18" charset="0"/>
              </a:rPr>
              <a:t>0,05% </a:t>
            </a:r>
            <a:r>
              <a:rPr lang="ru-RU" sz="1200" b="1" u="sng" dirty="0" smtClean="0">
                <a:latin typeface="Times New Roman" pitchFamily="18" charset="0"/>
                <a:cs typeface="Times New Roman" pitchFamily="18" charset="0"/>
              </a:rPr>
              <a:t>- 0,15% от стоимости груза, т.е. при стоимости груза 1 млн.рублей премия составит </a:t>
            </a:r>
            <a:r>
              <a:rPr lang="ru-RU" sz="1200" b="1" u="sng" dirty="0" smtClean="0">
                <a:latin typeface="Times New Roman" pitchFamily="18" charset="0"/>
                <a:cs typeface="Times New Roman" pitchFamily="18" charset="0"/>
              </a:rPr>
              <a:t>500-1500 </a:t>
            </a:r>
            <a:r>
              <a:rPr lang="ru-RU" sz="1200" b="1" u="sng" dirty="0" smtClean="0">
                <a:latin typeface="Times New Roman" pitchFamily="18" charset="0"/>
                <a:cs typeface="Times New Roman" pitchFamily="18" charset="0"/>
              </a:rPr>
              <a:t>рублей </a:t>
            </a:r>
            <a:r>
              <a:rPr lang="ru-RU" sz="1200" b="1" dirty="0" smtClean="0">
                <a:latin typeface="Times New Roman" pitchFamily="18" charset="0"/>
                <a:cs typeface="Times New Roman" pitchFamily="18" charset="0"/>
              </a:rPr>
              <a:t>(более точный тариф зависит от таких факторов как: наименование груза; вид транспорта; маршрут транспортировки и стоимость груза</a:t>
            </a:r>
            <a:r>
              <a:rPr lang="ru-RU" sz="1200" b="1" dirty="0" smtClean="0">
                <a:latin typeface="Times New Roman" pitchFamily="18" charset="0"/>
                <a:cs typeface="Times New Roman" pitchFamily="18" charset="0"/>
              </a:rPr>
              <a:t>);</a:t>
            </a:r>
          </a:p>
          <a:p>
            <a:endParaRPr lang="ru-RU" sz="1200" dirty="0" smtClean="0">
              <a:latin typeface="Times New Roman" pitchFamily="18" charset="0"/>
              <a:cs typeface="Times New Roman" pitchFamily="18" charset="0"/>
            </a:endParaRPr>
          </a:p>
          <a:p>
            <a:pPr lvl="0">
              <a:buFontTx/>
              <a:buChar char="-"/>
            </a:pPr>
            <a:r>
              <a:rPr lang="ru-RU" sz="1200" b="1" dirty="0" smtClean="0">
                <a:latin typeface="Times New Roman" pitchFamily="18" charset="0"/>
                <a:cs typeface="Times New Roman" pitchFamily="18" charset="0"/>
              </a:rPr>
              <a:t> Персональный </a:t>
            </a:r>
            <a:r>
              <a:rPr lang="ru-RU" sz="1200" b="1" dirty="0" smtClean="0">
                <a:latin typeface="Times New Roman" pitchFamily="18" charset="0"/>
                <a:cs typeface="Times New Roman" pitchFamily="18" charset="0"/>
              </a:rPr>
              <a:t>менеджер</a:t>
            </a:r>
            <a:r>
              <a:rPr lang="ru-RU" sz="1200" dirty="0" smtClean="0">
                <a:latin typeface="Times New Roman" pitchFamily="18" charset="0"/>
                <a:cs typeface="Times New Roman" pitchFamily="18" charset="0"/>
              </a:rPr>
              <a:t>, который будет вести Вашу компанию и учитывать потребности и </a:t>
            </a:r>
            <a:r>
              <a:rPr lang="ru-RU" sz="1200" dirty="0" smtClean="0">
                <a:latin typeface="Times New Roman" pitchFamily="18" charset="0"/>
                <a:cs typeface="Times New Roman" pitchFamily="18" charset="0"/>
              </a:rPr>
              <a:t>особенности, </a:t>
            </a:r>
            <a:r>
              <a:rPr lang="ru-RU" sz="1200" dirty="0" smtClean="0">
                <a:latin typeface="Times New Roman" pitchFamily="18" charset="0"/>
                <a:cs typeface="Times New Roman" pitchFamily="18" charset="0"/>
              </a:rPr>
              <a:t>при необходимости формируя индивидуальную страховую программу</a:t>
            </a:r>
            <a:r>
              <a:rPr lang="ru-RU" sz="1200" dirty="0" smtClean="0">
                <a:latin typeface="Times New Roman" pitchFamily="18" charset="0"/>
                <a:cs typeface="Times New Roman" pitchFamily="18" charset="0"/>
              </a:rPr>
              <a:t>;</a:t>
            </a:r>
          </a:p>
          <a:p>
            <a:pPr lvl="0">
              <a:buFontTx/>
              <a:buChar char="-"/>
            </a:pPr>
            <a:endParaRPr lang="ru-RU" sz="1200" dirty="0" smtClean="0">
              <a:latin typeface="Times New Roman" pitchFamily="18" charset="0"/>
              <a:cs typeface="Times New Roman" pitchFamily="18" charset="0"/>
            </a:endParaRPr>
          </a:p>
          <a:p>
            <a:pPr lvl="0">
              <a:buFontTx/>
              <a:buChar char="-"/>
            </a:pPr>
            <a:r>
              <a:rPr lang="ru-RU" sz="1200" b="1" dirty="0" smtClean="0">
                <a:latin typeface="Times New Roman" pitchFamily="18" charset="0"/>
                <a:cs typeface="Times New Roman" pitchFamily="18" charset="0"/>
              </a:rPr>
              <a:t> Оперативность </a:t>
            </a:r>
            <a:r>
              <a:rPr lang="ru-RU" sz="1200" dirty="0" smtClean="0">
                <a:latin typeface="Times New Roman" pitchFamily="18" charset="0"/>
                <a:cs typeface="Times New Roman" pitchFamily="18" charset="0"/>
              </a:rPr>
              <a:t>оформления договоров страхования любой сложности в оптимальные сроки (не более </a:t>
            </a:r>
            <a:r>
              <a:rPr lang="ru-RU" sz="1200" dirty="0" smtClean="0">
                <a:latin typeface="Times New Roman" pitchFamily="18" charset="0"/>
                <a:cs typeface="Times New Roman" pitchFamily="18" charset="0"/>
              </a:rPr>
              <a:t>3 </a:t>
            </a:r>
            <a:r>
              <a:rPr lang="ru-RU" sz="1200" dirty="0" smtClean="0">
                <a:latin typeface="Times New Roman" pitchFamily="18" charset="0"/>
                <a:cs typeface="Times New Roman" pitchFamily="18" charset="0"/>
              </a:rPr>
              <a:t>часов с момента получения заявления на страхование</a:t>
            </a:r>
            <a:r>
              <a:rPr lang="ru-RU" sz="1200" dirty="0" smtClean="0">
                <a:latin typeface="Times New Roman" pitchFamily="18" charset="0"/>
                <a:cs typeface="Times New Roman" pitchFamily="18" charset="0"/>
              </a:rPr>
              <a:t>);</a:t>
            </a:r>
          </a:p>
          <a:p>
            <a:pPr lvl="0">
              <a:buFontTx/>
              <a:buChar char="-"/>
            </a:pPr>
            <a:endParaRPr lang="ru-RU" sz="1200" dirty="0" smtClean="0">
              <a:latin typeface="Times New Roman" pitchFamily="18" charset="0"/>
              <a:cs typeface="Times New Roman" pitchFamily="18" charset="0"/>
            </a:endParaRPr>
          </a:p>
          <a:p>
            <a:pPr lvl="0">
              <a:buFontTx/>
              <a:buChar char="-"/>
            </a:pPr>
            <a:r>
              <a:rPr lang="ru-RU" sz="1200" b="1" dirty="0" smtClean="0">
                <a:latin typeface="Times New Roman" pitchFamily="18" charset="0"/>
                <a:cs typeface="Times New Roman" pitchFamily="18" charset="0"/>
              </a:rPr>
              <a:t> Многолетний </a:t>
            </a:r>
            <a:r>
              <a:rPr lang="ru-RU" sz="1200" b="1" dirty="0" smtClean="0">
                <a:latin typeface="Times New Roman" pitchFamily="18" charset="0"/>
                <a:cs typeface="Times New Roman" pitchFamily="18" charset="0"/>
              </a:rPr>
              <a:t>опыт работы на рынке страхования </a:t>
            </a:r>
            <a:r>
              <a:rPr lang="ru-RU" sz="1200" b="1" dirty="0" smtClean="0">
                <a:latin typeface="Times New Roman" pitchFamily="18" charset="0"/>
                <a:cs typeface="Times New Roman" pitchFamily="18" charset="0"/>
              </a:rPr>
              <a:t>грузов</a:t>
            </a:r>
            <a:r>
              <a:rPr lang="ru-RU" sz="1200" dirty="0" smtClean="0">
                <a:latin typeface="Times New Roman" pitchFamily="18" charset="0"/>
                <a:cs typeface="Times New Roman" pitchFamily="18" charset="0"/>
              </a:rPr>
              <a:t> </a:t>
            </a:r>
            <a:r>
              <a:rPr lang="ru-RU" sz="1200" dirty="0" smtClean="0">
                <a:latin typeface="Times New Roman" pitchFamily="18" charset="0"/>
                <a:cs typeface="Times New Roman" pitchFamily="18" charset="0"/>
              </a:rPr>
              <a:t>- </a:t>
            </a:r>
            <a:r>
              <a:rPr lang="ru-RU" sz="1200" dirty="0" smtClean="0">
                <a:latin typeface="Times New Roman" pitchFamily="18" charset="0"/>
                <a:cs typeface="Times New Roman" pitchFamily="18" charset="0"/>
              </a:rPr>
              <a:t>20 лет на рынке страхования </a:t>
            </a:r>
            <a:r>
              <a:rPr lang="ru-RU" sz="1200" dirty="0" smtClean="0">
                <a:latin typeface="Times New Roman" pitchFamily="18" charset="0"/>
                <a:cs typeface="Times New Roman" pitchFamily="18" charset="0"/>
              </a:rPr>
              <a:t>грузов</a:t>
            </a:r>
            <a:r>
              <a:rPr lang="ru-RU" sz="1200" dirty="0" smtClean="0">
                <a:latin typeface="Times New Roman" pitchFamily="18" charset="0"/>
                <a:cs typeface="Times New Roman" pitchFamily="18" charset="0"/>
              </a:rPr>
              <a:t>,  страхование перевозок </a:t>
            </a:r>
            <a:r>
              <a:rPr lang="ru-RU" sz="1200" dirty="0" smtClean="0">
                <a:latin typeface="Times New Roman" pitchFamily="18" charset="0"/>
                <a:cs typeface="Times New Roman" pitchFamily="18" charset="0"/>
              </a:rPr>
              <a:t>любым видом транспорта по всему миру</a:t>
            </a:r>
            <a:r>
              <a:rPr lang="ru-RU" sz="1200" dirty="0" smtClean="0">
                <a:latin typeface="Times New Roman" pitchFamily="18" charset="0"/>
                <a:cs typeface="Times New Roman" pitchFamily="18" charset="0"/>
              </a:rPr>
              <a:t>;</a:t>
            </a:r>
          </a:p>
          <a:p>
            <a:pPr lvl="0"/>
            <a:endParaRPr lang="ru-RU" sz="1200" dirty="0" smtClean="0">
              <a:latin typeface="Times New Roman" pitchFamily="18" charset="0"/>
              <a:cs typeface="Times New Roman" pitchFamily="18" charset="0"/>
            </a:endParaRPr>
          </a:p>
          <a:p>
            <a:pPr lvl="0"/>
            <a:r>
              <a:rPr lang="ru-RU" sz="1200" dirty="0" smtClean="0">
                <a:latin typeface="Times New Roman" pitchFamily="18" charset="0"/>
                <a:cs typeface="Times New Roman" pitchFamily="18" charset="0"/>
              </a:rPr>
              <a:t>- </a:t>
            </a:r>
            <a:r>
              <a:rPr lang="ru-RU" sz="1200" b="1" dirty="0" smtClean="0">
                <a:latin typeface="Times New Roman" pitchFamily="18" charset="0"/>
                <a:cs typeface="Times New Roman" pitchFamily="18" charset="0"/>
              </a:rPr>
              <a:t>ТОП-15 страховых компаний по страхованию грузов в РФ;</a:t>
            </a:r>
          </a:p>
          <a:p>
            <a:pPr lvl="0"/>
            <a:endParaRPr lang="ru-RU" sz="1200" dirty="0" smtClean="0">
              <a:latin typeface="Times New Roman" pitchFamily="18" charset="0"/>
              <a:cs typeface="Times New Roman" pitchFamily="18" charset="0"/>
            </a:endParaRPr>
          </a:p>
          <a:p>
            <a:pPr lvl="0">
              <a:buFontTx/>
              <a:buChar char="-"/>
            </a:pPr>
            <a:r>
              <a:rPr lang="ru-RU" sz="1200" b="1" dirty="0" smtClean="0">
                <a:latin typeface="Times New Roman" pitchFamily="18" charset="0"/>
                <a:cs typeface="Times New Roman" pitchFamily="18" charset="0"/>
              </a:rPr>
              <a:t> Гибкий </a:t>
            </a:r>
            <a:r>
              <a:rPr lang="ru-RU" sz="1200" b="1" dirty="0" smtClean="0">
                <a:latin typeface="Times New Roman" pitchFamily="18" charset="0"/>
                <a:cs typeface="Times New Roman" pitchFamily="18" charset="0"/>
              </a:rPr>
              <a:t>подход в решении спорных вопросов</a:t>
            </a:r>
            <a:r>
              <a:rPr lang="ru-RU" sz="1200" b="1" dirty="0" smtClean="0">
                <a:latin typeface="Times New Roman" pitchFamily="18" charset="0"/>
                <a:cs typeface="Times New Roman" pitchFamily="18" charset="0"/>
              </a:rPr>
              <a:t>;</a:t>
            </a:r>
          </a:p>
          <a:p>
            <a:pPr lvl="0"/>
            <a:endParaRPr lang="ru-RU" sz="1200" dirty="0" smtClean="0">
              <a:latin typeface="Times New Roman" pitchFamily="18" charset="0"/>
              <a:cs typeface="Times New Roman" pitchFamily="18" charset="0"/>
            </a:endParaRPr>
          </a:p>
          <a:p>
            <a:r>
              <a:rPr lang="ru-RU" sz="1200" dirty="0" smtClean="0">
                <a:latin typeface="Times New Roman" pitchFamily="18" charset="0"/>
                <a:cs typeface="Times New Roman" pitchFamily="18" charset="0"/>
              </a:rPr>
              <a:t>- </a:t>
            </a:r>
            <a:r>
              <a:rPr lang="ru-RU" sz="1200" b="1" dirty="0" smtClean="0">
                <a:latin typeface="Times New Roman" pitchFamily="18" charset="0"/>
                <a:cs typeface="Times New Roman" pitchFamily="18" charset="0"/>
              </a:rPr>
              <a:t>Надежная </a:t>
            </a:r>
            <a:r>
              <a:rPr lang="ru-RU" sz="1200" b="1" dirty="0" smtClean="0">
                <a:latin typeface="Times New Roman" pitchFamily="18" charset="0"/>
                <a:cs typeface="Times New Roman" pitchFamily="18" charset="0"/>
              </a:rPr>
              <a:t>автоматическая перестраховочная защита </a:t>
            </a:r>
            <a:r>
              <a:rPr lang="ru-RU" sz="1200" dirty="0" smtClean="0">
                <a:latin typeface="Times New Roman" pitchFamily="18" charset="0"/>
                <a:cs typeface="Times New Roman" pitchFamily="18" charset="0"/>
              </a:rPr>
              <a:t>до </a:t>
            </a:r>
            <a:r>
              <a:rPr lang="en-US" sz="1200" dirty="0" smtClean="0">
                <a:latin typeface="Times New Roman" pitchFamily="18" charset="0"/>
                <a:cs typeface="Times New Roman" pitchFamily="18" charset="0"/>
              </a:rPr>
              <a:t>USD </a:t>
            </a:r>
            <a:r>
              <a:rPr lang="ru-RU" sz="1200" dirty="0" smtClean="0">
                <a:latin typeface="Times New Roman" pitchFamily="18" charset="0"/>
                <a:cs typeface="Times New Roman" pitchFamily="18" charset="0"/>
              </a:rPr>
              <a:t>5.000.000,00 по одному риску, организованная международными и российскими перестраховщиками (лидер договора - Перестраховочная компания «</a:t>
            </a:r>
            <a:r>
              <a:rPr lang="en-US" sz="1200" dirty="0" smtClean="0">
                <a:latin typeface="Times New Roman" pitchFamily="18" charset="0"/>
                <a:cs typeface="Times New Roman" pitchFamily="18" charset="0"/>
              </a:rPr>
              <a:t>SCOR</a:t>
            </a:r>
            <a:r>
              <a:rPr lang="ru-RU" sz="1200" dirty="0" smtClean="0">
                <a:latin typeface="Times New Roman" pitchFamily="18" charset="0"/>
                <a:cs typeface="Times New Roman" pitchFamily="18" charset="0"/>
              </a:rPr>
              <a:t>»).</a:t>
            </a:r>
          </a:p>
          <a:p>
            <a:pPr lvl="0"/>
            <a:endParaRPr lang="ru-RU" sz="1200" dirty="0" smtClean="0">
              <a:latin typeface="Times New Roman" pitchFamily="18" charset="0"/>
              <a:cs typeface="Times New Roman" pitchFamily="18" charset="0"/>
            </a:endParaRPr>
          </a:p>
          <a:p>
            <a:pPr lvl="0"/>
            <a:r>
              <a:rPr lang="ru-RU" sz="1200" b="1" dirty="0" smtClean="0">
                <a:latin typeface="Times New Roman" pitchFamily="18" charset="0"/>
                <a:cs typeface="Times New Roman" pitchFamily="18" charset="0"/>
              </a:rPr>
              <a:t>- Проверка </a:t>
            </a:r>
            <a:r>
              <a:rPr lang="ru-RU" sz="1200" b="1" dirty="0" smtClean="0">
                <a:latin typeface="Times New Roman" pitchFamily="18" charset="0"/>
                <a:cs typeface="Times New Roman" pitchFamily="18" charset="0"/>
              </a:rPr>
              <a:t>на благонадежность водителей и перевозчиков (при перевозках по территории РФ)</a:t>
            </a:r>
            <a:r>
              <a:rPr lang="ru-RU" sz="1200" dirty="0" smtClean="0">
                <a:latin typeface="Times New Roman" pitchFamily="18" charset="0"/>
                <a:cs typeface="Times New Roman" pitchFamily="18" charset="0"/>
              </a:rPr>
              <a:t>.</a:t>
            </a:r>
          </a:p>
          <a:p>
            <a:pPr marL="266700" indent="-266700">
              <a:buFontTx/>
              <a:buChar char="•"/>
            </a:pPr>
            <a:endParaRPr lang="ru-RU" sz="1100" b="0" dirty="0">
              <a:latin typeface="Times New Roman" pitchFamily="18" charset="0"/>
              <a:cs typeface="Times New Roman" pitchFamily="18" charset="0"/>
            </a:endParaRPr>
          </a:p>
        </p:txBody>
      </p:sp>
      <p:sp>
        <p:nvSpPr>
          <p:cNvPr id="9" name="Text Box 3"/>
          <p:cNvSpPr txBox="1">
            <a:spLocks noChangeArrowheads="1"/>
          </p:cNvSpPr>
          <p:nvPr/>
        </p:nvSpPr>
        <p:spPr bwMode="auto">
          <a:xfrm>
            <a:off x="848544" y="1412776"/>
            <a:ext cx="8352928" cy="338554"/>
          </a:xfrm>
          <a:prstGeom prst="rect">
            <a:avLst/>
          </a:prstGeom>
          <a:noFill/>
          <a:ln w="9525" algn="ctr">
            <a:noFill/>
            <a:miter lim="800000"/>
            <a:headEnd/>
            <a:tailEnd/>
          </a:ln>
          <a:effectLst/>
        </p:spPr>
        <p:txBody>
          <a:bodyPr wrap="square">
            <a:spAutoFit/>
          </a:bodyPr>
          <a:lstStyle/>
          <a:p>
            <a:pPr>
              <a:spcBef>
                <a:spcPct val="0"/>
              </a:spcBef>
              <a:buClrTx/>
            </a:pPr>
            <a:r>
              <a:rPr lang="ru-RU" sz="1600" b="1" dirty="0" smtClean="0">
                <a:solidFill>
                  <a:srgbClr val="0070C0"/>
                </a:solidFill>
                <a:latin typeface="Times New Roman" pitchFamily="18" charset="0"/>
                <a:cs typeface="Times New Roman" pitchFamily="18" charset="0"/>
              </a:rPr>
              <a:t>Выгодные </a:t>
            </a:r>
            <a:r>
              <a:rPr lang="ru-RU" sz="1600" b="1" dirty="0" smtClean="0">
                <a:solidFill>
                  <a:srgbClr val="0070C0"/>
                </a:solidFill>
                <a:latin typeface="Times New Roman" pitchFamily="18" charset="0"/>
                <a:cs typeface="Times New Roman" pitchFamily="18" charset="0"/>
              </a:rPr>
              <a:t>условия </a:t>
            </a:r>
            <a:r>
              <a:rPr lang="ru-RU" sz="1600" b="1" dirty="0" smtClean="0">
                <a:solidFill>
                  <a:srgbClr val="0070C0"/>
                </a:solidFill>
                <a:latin typeface="Times New Roman" pitchFamily="18" charset="0"/>
                <a:cs typeface="Times New Roman" pitchFamily="18" charset="0"/>
              </a:rPr>
              <a:t>сотрудничества</a:t>
            </a:r>
            <a:endParaRPr lang="ru-RU" sz="1600" b="1" u="sng" dirty="0">
              <a:solidFill>
                <a:srgbClr val="0070C0"/>
              </a:solidFill>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45"/>
          <p:cNvGrpSpPr>
            <a:grpSpLocks noGrp="1"/>
          </p:cNvGrpSpPr>
          <p:nvPr>
            <p:ph type="title"/>
          </p:nvPr>
        </p:nvGrpSpPr>
        <p:grpSpPr>
          <a:xfrm>
            <a:off x="495300" y="274638"/>
            <a:ext cx="1361356" cy="1143000"/>
            <a:chOff x="6442997" y="4727877"/>
            <a:chExt cx="853018" cy="792088"/>
          </a:xfrm>
        </p:grpSpPr>
        <p:sp>
          <p:nvSpPr>
            <p:cNvPr id="27" name="Прямоугольник 26"/>
            <p:cNvSpPr/>
            <p:nvPr/>
          </p:nvSpPr>
          <p:spPr>
            <a:xfrm>
              <a:off x="6442997" y="4727877"/>
              <a:ext cx="853018"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28" name="Picture 5" descr="D:\Freelance\Спасские Ворота\Logo\SV_logo_pink.png"/>
            <p:cNvPicPr>
              <a:picLocks noChangeAspect="1" noChangeArrowheads="1"/>
            </p:cNvPicPr>
            <p:nvPr/>
          </p:nvPicPr>
          <p:blipFill>
            <a:blip r:embed="rId3" cstate="print"/>
            <a:srcRect/>
            <a:stretch>
              <a:fillRect/>
            </a:stretch>
          </p:blipFill>
          <p:spPr bwMode="auto">
            <a:xfrm>
              <a:off x="6509466" y="4797152"/>
              <a:ext cx="735586" cy="648072"/>
            </a:xfrm>
            <a:prstGeom prst="rect">
              <a:avLst/>
            </a:prstGeom>
            <a:noFill/>
          </p:spPr>
        </p:pic>
      </p:grpSp>
      <p:sp>
        <p:nvSpPr>
          <p:cNvPr id="8" name="Text Box 6"/>
          <p:cNvSpPr txBox="1">
            <a:spLocks noChangeArrowheads="1"/>
          </p:cNvSpPr>
          <p:nvPr/>
        </p:nvSpPr>
        <p:spPr bwMode="auto">
          <a:xfrm>
            <a:off x="776536" y="1772816"/>
            <a:ext cx="6948487" cy="3693319"/>
          </a:xfrm>
          <a:prstGeom prst="rect">
            <a:avLst/>
          </a:prstGeom>
          <a:noFill/>
          <a:ln w="9525">
            <a:noFill/>
            <a:miter lim="800000"/>
            <a:headEnd/>
            <a:tailEnd/>
          </a:ln>
          <a:effectLst/>
        </p:spPr>
        <p:txBody>
          <a:bodyPr>
            <a:spAutoFit/>
          </a:bodyPr>
          <a:lstStyle/>
          <a:p>
            <a:pPr>
              <a:buFontTx/>
              <a:buChar char="-"/>
            </a:pPr>
            <a:r>
              <a:rPr lang="ru-RU" sz="1400" dirty="0" smtClean="0">
                <a:latin typeface="Times New Roman" pitchFamily="18" charset="0"/>
                <a:cs typeface="Times New Roman" pitchFamily="18" charset="0"/>
              </a:rPr>
              <a:t>Заполнить и прислать заявление на адрес </a:t>
            </a:r>
            <a:r>
              <a:rPr lang="en-US" sz="1400" dirty="0" smtClean="0">
                <a:latin typeface="Times New Roman" pitchFamily="18" charset="0"/>
                <a:cs typeface="Times New Roman" pitchFamily="18" charset="0"/>
                <a:hlinkClick r:id="rId4"/>
              </a:rPr>
              <a:t>cargo@spasskievorota.com</a:t>
            </a: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 обязательно указав следующее:</a:t>
            </a:r>
          </a:p>
          <a:p>
            <a:pPr>
              <a:buFontTx/>
              <a:buChar char="-"/>
            </a:pP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1) Наименование перевозимого груза, количество мест и род упаковки;</a:t>
            </a:r>
          </a:p>
          <a:p>
            <a:r>
              <a:rPr lang="ru-RU" sz="1400" dirty="0" smtClean="0">
                <a:latin typeface="Times New Roman" pitchFamily="18" charset="0"/>
                <a:cs typeface="Times New Roman" pitchFamily="18" charset="0"/>
              </a:rPr>
              <a:t>2</a:t>
            </a:r>
            <a:r>
              <a:rPr lang="ru-RU" sz="1400" dirty="0" smtClean="0">
                <a:latin typeface="Times New Roman" pitchFamily="18" charset="0"/>
                <a:cs typeface="Times New Roman" pitchFamily="18" charset="0"/>
              </a:rPr>
              <a:t>) Стоимость груза и Страховую сумму (расходы </a:t>
            </a:r>
            <a:r>
              <a:rPr lang="ru-RU" sz="1400" dirty="0" smtClean="0">
                <a:latin typeface="Times New Roman" pitchFamily="18" charset="0"/>
                <a:cs typeface="Times New Roman" pitchFamily="18" charset="0"/>
              </a:rPr>
              <a:t>связанные с транспортировкой и хранением </a:t>
            </a:r>
            <a:r>
              <a:rPr lang="ru-RU" sz="1400" dirty="0" smtClean="0">
                <a:latin typeface="Times New Roman" pitchFamily="18" charset="0"/>
                <a:cs typeface="Times New Roman" pitchFamily="18" charset="0"/>
              </a:rPr>
              <a:t>грузов; таможенные расходы; ожидаемая прибыль);</a:t>
            </a:r>
          </a:p>
          <a:p>
            <a:r>
              <a:rPr lang="ru-RU" sz="1400" dirty="0" smtClean="0">
                <a:latin typeface="Times New Roman" pitchFamily="18" charset="0"/>
                <a:cs typeface="Times New Roman" pitchFamily="18" charset="0"/>
              </a:rPr>
              <a:t>3) </a:t>
            </a:r>
            <a:r>
              <a:rPr lang="ru-RU" sz="1400" dirty="0" smtClean="0">
                <a:latin typeface="Times New Roman" pitchFamily="18" charset="0"/>
                <a:cs typeface="Times New Roman" pitchFamily="18" charset="0"/>
              </a:rPr>
              <a:t>Срок действия </a:t>
            </a:r>
            <a:r>
              <a:rPr lang="ru-RU" sz="1400" dirty="0" smtClean="0">
                <a:latin typeface="Times New Roman" pitchFamily="18" charset="0"/>
                <a:cs typeface="Times New Roman" pitchFamily="18" charset="0"/>
              </a:rPr>
              <a:t>договора;</a:t>
            </a:r>
          </a:p>
          <a:p>
            <a:r>
              <a:rPr lang="ru-RU" sz="1400" dirty="0" smtClean="0">
                <a:latin typeface="Times New Roman" pitchFamily="18" charset="0"/>
                <a:cs typeface="Times New Roman" pitchFamily="18" charset="0"/>
              </a:rPr>
              <a:t>4) Вид транспорта (при авто – номер ТС и данные по водителю / при ж/</a:t>
            </a:r>
            <a:r>
              <a:rPr lang="ru-RU" sz="1400" dirty="0" err="1" smtClean="0">
                <a:latin typeface="Times New Roman" pitchFamily="18" charset="0"/>
                <a:cs typeface="Times New Roman" pitchFamily="18" charset="0"/>
              </a:rPr>
              <a:t>д</a:t>
            </a:r>
            <a:r>
              <a:rPr lang="ru-RU" sz="1400" dirty="0" smtClean="0">
                <a:latin typeface="Times New Roman" pitchFamily="18" charset="0"/>
                <a:cs typeface="Times New Roman" pitchFamily="18" charset="0"/>
              </a:rPr>
              <a:t> – номер ж/</a:t>
            </a:r>
            <a:r>
              <a:rPr lang="ru-RU" sz="1400" dirty="0" err="1" smtClean="0">
                <a:latin typeface="Times New Roman" pitchFamily="18" charset="0"/>
                <a:cs typeface="Times New Roman" pitchFamily="18" charset="0"/>
              </a:rPr>
              <a:t>д</a:t>
            </a:r>
            <a:r>
              <a:rPr lang="ru-RU" sz="1400" dirty="0" smtClean="0">
                <a:latin typeface="Times New Roman" pitchFamily="18" charset="0"/>
                <a:cs typeface="Times New Roman" pitchFamily="18" charset="0"/>
              </a:rPr>
              <a:t> накладной или номер вагона/контейнера/платформы / при авиа – авианакладная / при море – коносамент/название судна/номер контейнера);</a:t>
            </a:r>
          </a:p>
          <a:p>
            <a:r>
              <a:rPr lang="ru-RU" sz="1400" dirty="0" smtClean="0">
                <a:latin typeface="Times New Roman" pitchFamily="18" charset="0"/>
                <a:cs typeface="Times New Roman" pitchFamily="18" charset="0"/>
              </a:rPr>
              <a:t>5) Маршрут транспортировки (включая перегрузки);</a:t>
            </a:r>
          </a:p>
          <a:p>
            <a:r>
              <a:rPr lang="ru-RU" sz="1400" dirty="0" smtClean="0">
                <a:latin typeface="Times New Roman" pitchFamily="18" charset="0"/>
                <a:cs typeface="Times New Roman" pitchFamily="18" charset="0"/>
              </a:rPr>
              <a:t>7) Наименование перевозчика / экспедитора с кем заключен договор.</a:t>
            </a:r>
            <a:endParaRPr lang="ru-RU" sz="1400" dirty="0" smtClean="0">
              <a:latin typeface="Times New Roman" pitchFamily="18" charset="0"/>
              <a:cs typeface="Times New Roman" pitchFamily="18" charset="0"/>
            </a:endParaRPr>
          </a:p>
          <a:p>
            <a:endParaRPr lang="ru-RU" sz="1100" dirty="0" smtClean="0"/>
          </a:p>
          <a:p>
            <a:r>
              <a:rPr lang="ru-RU" sz="1100" b="1" dirty="0" smtClean="0"/>
              <a:t>ВАЖНО! Заявки необходимо присылать в адрес страховщика не позднее даты отгрузки.</a:t>
            </a:r>
          </a:p>
          <a:p>
            <a:r>
              <a:rPr lang="ru-RU" sz="1100" b="1" dirty="0" smtClean="0"/>
              <a:t>При морских перевозках можно уведомлять предварительно, прислав заявление с имеющимися на тот момент данными для резерва и уже позже, даже по прошествии нескольких дней после отгрузки дослать финальный вариант.</a:t>
            </a:r>
          </a:p>
          <a:p>
            <a:endParaRPr lang="ru-RU" sz="1100" dirty="0"/>
          </a:p>
        </p:txBody>
      </p:sp>
      <p:sp>
        <p:nvSpPr>
          <p:cNvPr id="9" name="Text Box 3"/>
          <p:cNvSpPr txBox="1">
            <a:spLocks noChangeArrowheads="1"/>
          </p:cNvSpPr>
          <p:nvPr/>
        </p:nvSpPr>
        <p:spPr bwMode="auto">
          <a:xfrm>
            <a:off x="848544" y="1412776"/>
            <a:ext cx="8352928" cy="338554"/>
          </a:xfrm>
          <a:prstGeom prst="rect">
            <a:avLst/>
          </a:prstGeom>
          <a:noFill/>
          <a:ln w="9525" algn="ctr">
            <a:noFill/>
            <a:miter lim="800000"/>
            <a:headEnd/>
            <a:tailEnd/>
          </a:ln>
          <a:effectLst/>
        </p:spPr>
        <p:txBody>
          <a:bodyPr wrap="square">
            <a:spAutoFit/>
          </a:bodyPr>
          <a:lstStyle/>
          <a:p>
            <a:pPr>
              <a:spcBef>
                <a:spcPct val="0"/>
              </a:spcBef>
              <a:buClrTx/>
            </a:pPr>
            <a:r>
              <a:rPr lang="ru-RU" sz="1600" b="1" dirty="0" smtClean="0">
                <a:solidFill>
                  <a:srgbClr val="0070C0"/>
                </a:solidFill>
                <a:latin typeface="Times New Roman" pitchFamily="18" charset="0"/>
                <a:cs typeface="Times New Roman" pitchFamily="18" charset="0"/>
              </a:rPr>
              <a:t>Техника взаимодействия</a:t>
            </a:r>
            <a:endParaRPr lang="ru-RU" sz="1600" b="1" u="sng" dirty="0">
              <a:solidFill>
                <a:srgbClr val="0070C0"/>
              </a:solidFill>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45"/>
          <p:cNvGrpSpPr>
            <a:grpSpLocks noGrp="1"/>
          </p:cNvGrpSpPr>
          <p:nvPr>
            <p:ph type="title"/>
          </p:nvPr>
        </p:nvGrpSpPr>
        <p:grpSpPr>
          <a:xfrm>
            <a:off x="495300" y="274638"/>
            <a:ext cx="1361356" cy="1143000"/>
            <a:chOff x="6442997" y="4727877"/>
            <a:chExt cx="853018" cy="792088"/>
          </a:xfrm>
        </p:grpSpPr>
        <p:sp>
          <p:nvSpPr>
            <p:cNvPr id="27" name="Прямоугольник 26"/>
            <p:cNvSpPr/>
            <p:nvPr/>
          </p:nvSpPr>
          <p:spPr>
            <a:xfrm>
              <a:off x="6442997" y="4727877"/>
              <a:ext cx="853018"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28" name="Picture 5" descr="D:\Freelance\Спасские Ворота\Logo\SV_logo_pink.png"/>
            <p:cNvPicPr>
              <a:picLocks noChangeAspect="1" noChangeArrowheads="1"/>
            </p:cNvPicPr>
            <p:nvPr/>
          </p:nvPicPr>
          <p:blipFill>
            <a:blip r:embed="rId3" cstate="print"/>
            <a:srcRect/>
            <a:stretch>
              <a:fillRect/>
            </a:stretch>
          </p:blipFill>
          <p:spPr bwMode="auto">
            <a:xfrm>
              <a:off x="6509466" y="4797152"/>
              <a:ext cx="735586" cy="648072"/>
            </a:xfrm>
            <a:prstGeom prst="rect">
              <a:avLst/>
            </a:prstGeom>
            <a:noFill/>
          </p:spPr>
        </p:pic>
      </p:grpSp>
      <p:sp>
        <p:nvSpPr>
          <p:cNvPr id="38" name="Rectangle 27"/>
          <p:cNvSpPr>
            <a:spLocks noChangeArrowheads="1"/>
          </p:cNvSpPr>
          <p:nvPr/>
        </p:nvSpPr>
        <p:spPr bwMode="auto">
          <a:xfrm>
            <a:off x="848544" y="1916832"/>
            <a:ext cx="8280920" cy="4912114"/>
          </a:xfrm>
          <a:prstGeom prst="rect">
            <a:avLst/>
          </a:prstGeom>
          <a:noFill/>
          <a:ln w="9525" algn="ctr">
            <a:noFill/>
            <a:miter lim="800000"/>
            <a:headEnd/>
            <a:tailEnd/>
          </a:ln>
          <a:effectLst/>
        </p:spPr>
        <p:txBody>
          <a:bodyPr wrap="square">
            <a:spAutoFit/>
          </a:bodyPr>
          <a:lstStyle/>
          <a:p>
            <a:r>
              <a:rPr lang="ru-RU" sz="1400" dirty="0" smtClean="0">
                <a:latin typeface="Times New Roman" pitchFamily="18" charset="0"/>
                <a:cs typeface="Times New Roman" pitchFamily="18" charset="0"/>
              </a:rPr>
              <a:t>Чаще всего отправители и получатели груза вспоминают о </a:t>
            </a:r>
            <a:r>
              <a:rPr lang="ru-RU" sz="1400" dirty="0" smtClean="0">
                <a:latin typeface="Times New Roman" pitchFamily="18" charset="0"/>
                <a:cs typeface="Times New Roman" pitchFamily="18" charset="0"/>
              </a:rPr>
              <a:t>страховании </a:t>
            </a:r>
            <a:r>
              <a:rPr lang="ru-RU" sz="1400" dirty="0" smtClean="0">
                <a:latin typeface="Times New Roman" pitchFamily="18" charset="0"/>
                <a:cs typeface="Times New Roman" pitchFamily="18" charset="0"/>
              </a:rPr>
              <a:t>только тогда, когда страховой случай уже наступил. Даже при понимании важности страхования, российские предприниматели часто не учитывают все риски, которым может подвергнуться их товар в процессе перевозки. Попытки сэкономить на этом вопросе зачастую приводят к сотрудничеству с неопытными агентами, которые также не способны охватить в одном договоре всех опасностей, которым может подвергнуться имущество.</a:t>
            </a:r>
          </a:p>
          <a:p>
            <a:r>
              <a:rPr lang="ru-RU" sz="1400" b="1" u="sng" dirty="0" smtClean="0">
                <a:latin typeface="Times New Roman" pitchFamily="18" charset="0"/>
                <a:cs typeface="Times New Roman" pitchFamily="18" charset="0"/>
              </a:rPr>
              <a:t>Страхование груза дает участникам не только прямую </a:t>
            </a:r>
            <a:r>
              <a:rPr lang="ru-RU" sz="1400" b="1" u="sng" dirty="0" smtClean="0">
                <a:latin typeface="Times New Roman" pitchFamily="18" charset="0"/>
                <a:cs typeface="Times New Roman" pitchFamily="18" charset="0"/>
                <a:hlinkClick r:id="rId4"/>
              </a:rPr>
              <a:t>выгоду</a:t>
            </a:r>
            <a:r>
              <a:rPr lang="ru-RU" sz="1400" b="1" u="sng" dirty="0" smtClean="0">
                <a:latin typeface="Times New Roman" pitchFamily="18" charset="0"/>
                <a:cs typeface="Times New Roman" pitchFamily="18" charset="0"/>
              </a:rPr>
              <a:t> в виде защиты имущественных интересов их владельцев, но и косвенных преимуществ:</a:t>
            </a:r>
          </a:p>
          <a:p>
            <a:r>
              <a:rPr lang="ru-RU" sz="1400" dirty="0" smtClean="0">
                <a:latin typeface="Times New Roman" pitchFamily="18" charset="0"/>
                <a:cs typeface="Times New Roman" pitchFamily="18" charset="0"/>
              </a:rPr>
              <a:t>•             позволяет компаниям, понесшим убытки, продолжать свою деятельность (производить товары, предоставлять услуги, реализовывать внешнеторговые контракты), что в значительной степени способствует созданию стабильного делового климата;</a:t>
            </a:r>
          </a:p>
          <a:p>
            <a:r>
              <a:rPr lang="ru-RU" sz="1400" dirty="0" smtClean="0">
                <a:latin typeface="Times New Roman" pitchFamily="18" charset="0"/>
                <a:cs typeface="Times New Roman" pitchFamily="18" charset="0"/>
              </a:rPr>
              <a:t>•             в определенной степени обеспечивает безопасность торговых сделок, так как позволяет предпринимателям перевести на страховую компанию риски при транспортировке, которые они не могут контролировать;</a:t>
            </a:r>
          </a:p>
          <a:p>
            <a:r>
              <a:rPr lang="ru-RU" sz="1400" dirty="0" smtClean="0">
                <a:solidFill>
                  <a:srgbClr val="D63232"/>
                </a:solidFill>
                <a:latin typeface="Times New Roman" pitchFamily="18" charset="0"/>
                <a:cs typeface="Times New Roman" pitchFamily="18" charset="0"/>
              </a:rPr>
              <a:t>•             плата за страхование высвобождает </a:t>
            </a:r>
            <a:r>
              <a:rPr lang="ru-RU" sz="1400" dirty="0" smtClean="0">
                <a:solidFill>
                  <a:srgbClr val="D63232"/>
                </a:solidFill>
                <a:latin typeface="Times New Roman" pitchFamily="18" charset="0"/>
                <a:cs typeface="Times New Roman" pitchFamily="18" charset="0"/>
                <a:hlinkClick r:id="rId5"/>
              </a:rPr>
              <a:t>денежные средства</a:t>
            </a:r>
            <a:r>
              <a:rPr lang="ru-RU" sz="1400" dirty="0" smtClean="0">
                <a:solidFill>
                  <a:srgbClr val="D63232"/>
                </a:solidFill>
                <a:latin typeface="Times New Roman" pitchFamily="18" charset="0"/>
                <a:cs typeface="Times New Roman" pitchFamily="18" charset="0"/>
              </a:rPr>
              <a:t>, содержащиеся в целевом резерве компании, для финансирования расходов по предупреждению и ликвидации убытков.</a:t>
            </a:r>
          </a:p>
          <a:p>
            <a:r>
              <a:rPr lang="ru-RU" sz="1400" dirty="0" smtClean="0">
                <a:latin typeface="Times New Roman" pitchFamily="18" charset="0"/>
                <a:cs typeface="Times New Roman" pitchFamily="18" charset="0"/>
              </a:rPr>
              <a:t> </a:t>
            </a:r>
          </a:p>
          <a:p>
            <a:r>
              <a:rPr lang="ru-RU" sz="1400" dirty="0" smtClean="0">
                <a:latin typeface="Times New Roman" pitchFamily="18" charset="0"/>
                <a:cs typeface="Times New Roman" pitchFamily="18" charset="0"/>
              </a:rPr>
              <a:t>Транспортное страхование позволяет защитить финансовые интересы грузовладельца в случае хищения, утраты или повреждения груза в процессе погрузочных работ, транзитного хранения или непосредственно при транспортировке. Страховой сервис компенсирует убытки, понесенные владельцем груза в результате ДТП,  общей аварии, </a:t>
            </a:r>
            <a:r>
              <a:rPr lang="ru-RU" sz="1400" dirty="0" smtClean="0">
                <a:latin typeface="Times New Roman" pitchFamily="18" charset="0"/>
                <a:cs typeface="Times New Roman" pitchFamily="18" charset="0"/>
              </a:rPr>
              <a:t>крушения, </a:t>
            </a:r>
            <a:r>
              <a:rPr lang="ru-RU" sz="1400" dirty="0" smtClean="0">
                <a:latin typeface="Times New Roman" pitchFamily="18" charset="0"/>
                <a:cs typeface="Times New Roman" pitchFamily="18" charset="0"/>
              </a:rPr>
              <a:t>а также случайных или </a:t>
            </a:r>
            <a:r>
              <a:rPr lang="ru-RU" sz="1400" dirty="0" smtClean="0">
                <a:latin typeface="Times New Roman" pitchFamily="18" charset="0"/>
                <a:cs typeface="Times New Roman" pitchFamily="18" charset="0"/>
                <a:hlinkClick r:id="rId6"/>
              </a:rPr>
              <a:t>намеренных действий третьих лиц.</a:t>
            </a:r>
            <a:endParaRPr lang="ru-RU" sz="1400" dirty="0" smtClean="0">
              <a:latin typeface="Times New Roman" pitchFamily="18" charset="0"/>
              <a:cs typeface="Times New Roman" pitchFamily="18" charset="0"/>
            </a:endParaRPr>
          </a:p>
          <a:p>
            <a:pPr>
              <a:spcBef>
                <a:spcPct val="20000"/>
              </a:spcBef>
              <a:buClrTx/>
            </a:pPr>
            <a:endParaRPr lang="ru-RU" sz="1600" b="0" dirty="0"/>
          </a:p>
        </p:txBody>
      </p:sp>
      <p:sp>
        <p:nvSpPr>
          <p:cNvPr id="20" name="Text Box 3"/>
          <p:cNvSpPr txBox="1">
            <a:spLocks noChangeArrowheads="1"/>
          </p:cNvSpPr>
          <p:nvPr/>
        </p:nvSpPr>
        <p:spPr bwMode="auto">
          <a:xfrm>
            <a:off x="848544" y="1412776"/>
            <a:ext cx="8352928" cy="338554"/>
          </a:xfrm>
          <a:prstGeom prst="rect">
            <a:avLst/>
          </a:prstGeom>
          <a:noFill/>
          <a:ln w="9525" algn="ctr">
            <a:noFill/>
            <a:miter lim="800000"/>
            <a:headEnd/>
            <a:tailEnd/>
          </a:ln>
          <a:effectLst/>
        </p:spPr>
        <p:txBody>
          <a:bodyPr wrap="square">
            <a:spAutoFit/>
          </a:bodyPr>
          <a:lstStyle/>
          <a:p>
            <a:pPr>
              <a:spcBef>
                <a:spcPct val="0"/>
              </a:spcBef>
              <a:buClrTx/>
            </a:pPr>
            <a:r>
              <a:rPr lang="ru-RU" sz="1600" b="1" dirty="0">
                <a:solidFill>
                  <a:srgbClr val="0A50A0"/>
                </a:solidFill>
              </a:rPr>
              <a:t>СТРАХОВАНИЕ </a:t>
            </a:r>
            <a:r>
              <a:rPr lang="ru-RU" sz="1600" b="1" dirty="0" smtClean="0">
                <a:solidFill>
                  <a:srgbClr val="0A50A0"/>
                </a:solidFill>
              </a:rPr>
              <a:t>ГРУЗОПЕРЕВОЗОК</a:t>
            </a:r>
            <a:endParaRPr lang="ru-RU" sz="1600" b="1" dirty="0">
              <a:solidFill>
                <a:srgbClr val="0A50A0"/>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3"/>
          <p:cNvSpPr txBox="1">
            <a:spLocks noChangeArrowheads="1"/>
          </p:cNvSpPr>
          <p:nvPr/>
        </p:nvSpPr>
        <p:spPr bwMode="auto">
          <a:xfrm>
            <a:off x="848544" y="1412776"/>
            <a:ext cx="8352928" cy="338554"/>
          </a:xfrm>
          <a:prstGeom prst="rect">
            <a:avLst/>
          </a:prstGeom>
          <a:noFill/>
          <a:ln w="9525" algn="ctr">
            <a:noFill/>
            <a:miter lim="800000"/>
            <a:headEnd/>
            <a:tailEnd/>
          </a:ln>
          <a:effectLst/>
        </p:spPr>
        <p:txBody>
          <a:bodyPr wrap="square">
            <a:spAutoFit/>
          </a:bodyPr>
          <a:lstStyle/>
          <a:p>
            <a:pPr>
              <a:spcBef>
                <a:spcPct val="0"/>
              </a:spcBef>
              <a:buClrTx/>
            </a:pPr>
            <a:r>
              <a:rPr lang="ru-RU" sz="1600" b="1" dirty="0" smtClean="0">
                <a:solidFill>
                  <a:srgbClr val="0A50A0"/>
                </a:solidFill>
              </a:rPr>
              <a:t>ОГРАНИЧЕНИЕ ОТВЕТСТВЕННОСТИ</a:t>
            </a:r>
            <a:r>
              <a:rPr lang="en-US" sz="1600" b="1" dirty="0" smtClean="0">
                <a:solidFill>
                  <a:srgbClr val="0A50A0"/>
                </a:solidFill>
              </a:rPr>
              <a:t> </a:t>
            </a:r>
            <a:r>
              <a:rPr lang="ru-RU" sz="1600" b="1" dirty="0" smtClean="0">
                <a:solidFill>
                  <a:srgbClr val="0A50A0"/>
                </a:solidFill>
              </a:rPr>
              <a:t>ПЕРЕВОЗЧИКА</a:t>
            </a:r>
            <a:r>
              <a:rPr lang="en-US" sz="1600" b="1" dirty="0">
                <a:solidFill>
                  <a:srgbClr val="0A50A0"/>
                </a:solidFill>
              </a:rPr>
              <a:t>/</a:t>
            </a:r>
            <a:r>
              <a:rPr lang="ru-RU" sz="1600" b="1" dirty="0">
                <a:solidFill>
                  <a:srgbClr val="0A50A0"/>
                </a:solidFill>
              </a:rPr>
              <a:t>ЭКСПЕДИТОРА</a:t>
            </a:r>
          </a:p>
        </p:txBody>
      </p:sp>
      <p:sp>
        <p:nvSpPr>
          <p:cNvPr id="15" name="AutoShape 36"/>
          <p:cNvSpPr>
            <a:spLocks noChangeArrowheads="1"/>
          </p:cNvSpPr>
          <p:nvPr/>
        </p:nvSpPr>
        <p:spPr bwMode="auto">
          <a:xfrm>
            <a:off x="1460749" y="2509465"/>
            <a:ext cx="6697662" cy="1981200"/>
          </a:xfrm>
          <a:prstGeom prst="cloudCallout">
            <a:avLst>
              <a:gd name="adj1" fmla="val -16843"/>
              <a:gd name="adj2" fmla="val 6009"/>
            </a:avLst>
          </a:prstGeom>
          <a:solidFill>
            <a:srgbClr val="DDDDDD"/>
          </a:solidFill>
          <a:ln w="9525">
            <a:noFill/>
            <a:round/>
            <a:headEnd/>
            <a:tailEnd/>
          </a:ln>
          <a:effectLst/>
        </p:spPr>
        <p:txBody>
          <a:bodyPr/>
          <a:lstStyle/>
          <a:p>
            <a:pPr algn="ctr">
              <a:spcBef>
                <a:spcPct val="0"/>
              </a:spcBef>
              <a:buClrTx/>
            </a:pPr>
            <a:endParaRPr lang="ru-RU" sz="1000" b="0">
              <a:solidFill>
                <a:schemeClr val="tx1"/>
              </a:solidFill>
              <a:latin typeface="Arial" charset="0"/>
            </a:endParaRPr>
          </a:p>
        </p:txBody>
      </p:sp>
      <p:sp>
        <p:nvSpPr>
          <p:cNvPr id="16" name="Text Box 7"/>
          <p:cNvSpPr txBox="1">
            <a:spLocks noChangeArrowheads="1"/>
          </p:cNvSpPr>
          <p:nvPr/>
        </p:nvSpPr>
        <p:spPr bwMode="auto">
          <a:xfrm>
            <a:off x="5924799" y="5709865"/>
            <a:ext cx="2052637" cy="338554"/>
          </a:xfrm>
          <a:prstGeom prst="rect">
            <a:avLst/>
          </a:prstGeom>
          <a:noFill/>
          <a:ln w="9525">
            <a:noFill/>
            <a:miter lim="800000"/>
            <a:headEnd/>
            <a:tailEnd/>
          </a:ln>
          <a:effectLst/>
        </p:spPr>
        <p:txBody>
          <a:bodyPr>
            <a:spAutoFit/>
          </a:bodyPr>
          <a:lstStyle/>
          <a:p>
            <a:pPr>
              <a:spcBef>
                <a:spcPct val="0"/>
              </a:spcBef>
              <a:buClrTx/>
            </a:pPr>
            <a:r>
              <a:rPr lang="ru-RU" sz="1600" dirty="0"/>
              <a:t>Не </a:t>
            </a:r>
            <a:r>
              <a:rPr lang="ru-RU" sz="1600" dirty="0" smtClean="0"/>
              <a:t>покрывает</a:t>
            </a:r>
            <a:endParaRPr lang="ru-RU" sz="1600" dirty="0"/>
          </a:p>
        </p:txBody>
      </p:sp>
      <p:sp>
        <p:nvSpPr>
          <p:cNvPr id="17" name="Text Box 8"/>
          <p:cNvSpPr txBox="1">
            <a:spLocks noChangeArrowheads="1"/>
          </p:cNvSpPr>
          <p:nvPr/>
        </p:nvSpPr>
        <p:spPr bwMode="auto">
          <a:xfrm>
            <a:off x="1138486" y="4916115"/>
            <a:ext cx="2303463" cy="641350"/>
          </a:xfrm>
          <a:prstGeom prst="rect">
            <a:avLst/>
          </a:prstGeom>
          <a:noFill/>
          <a:ln w="9525">
            <a:noFill/>
            <a:miter lim="800000"/>
            <a:headEnd/>
            <a:tailEnd/>
          </a:ln>
          <a:effectLst/>
        </p:spPr>
        <p:txBody>
          <a:bodyPr>
            <a:spAutoFit/>
          </a:bodyPr>
          <a:lstStyle/>
          <a:p>
            <a:pPr algn="ctr">
              <a:buClrTx/>
            </a:pPr>
            <a:r>
              <a:rPr lang="ru-RU" sz="1800">
                <a:solidFill>
                  <a:srgbClr val="0A50A0"/>
                </a:solidFill>
              </a:rPr>
              <a:t>Страхование грузов</a:t>
            </a:r>
          </a:p>
        </p:txBody>
      </p:sp>
      <p:sp>
        <p:nvSpPr>
          <p:cNvPr id="18" name="Text Box 9"/>
          <p:cNvSpPr txBox="1">
            <a:spLocks noChangeArrowheads="1"/>
          </p:cNvSpPr>
          <p:nvPr/>
        </p:nvSpPr>
        <p:spPr bwMode="auto">
          <a:xfrm>
            <a:off x="4592886" y="4958978"/>
            <a:ext cx="3492500" cy="369332"/>
          </a:xfrm>
          <a:prstGeom prst="rect">
            <a:avLst/>
          </a:prstGeom>
          <a:noFill/>
          <a:ln w="9525">
            <a:noFill/>
            <a:miter lim="800000"/>
            <a:headEnd/>
            <a:tailEnd/>
          </a:ln>
          <a:effectLst/>
        </p:spPr>
        <p:txBody>
          <a:bodyPr>
            <a:spAutoFit/>
          </a:bodyPr>
          <a:lstStyle/>
          <a:p>
            <a:pPr algn="ctr">
              <a:buClrTx/>
            </a:pPr>
            <a:r>
              <a:rPr lang="ru-RU" dirty="0" smtClean="0">
                <a:solidFill>
                  <a:srgbClr val="0A50A0"/>
                </a:solidFill>
              </a:rPr>
              <a:t>О</a:t>
            </a:r>
            <a:r>
              <a:rPr lang="ru-RU" sz="1800" dirty="0" smtClean="0">
                <a:solidFill>
                  <a:srgbClr val="0A50A0"/>
                </a:solidFill>
              </a:rPr>
              <a:t>тветственность перевозчика</a:t>
            </a:r>
            <a:endParaRPr lang="ru-RU" sz="1800" dirty="0">
              <a:solidFill>
                <a:srgbClr val="0A50A0"/>
              </a:solidFill>
            </a:endParaRPr>
          </a:p>
        </p:txBody>
      </p:sp>
      <p:sp>
        <p:nvSpPr>
          <p:cNvPr id="19" name="Text Box 20"/>
          <p:cNvSpPr txBox="1">
            <a:spLocks noChangeArrowheads="1"/>
          </p:cNvSpPr>
          <p:nvPr/>
        </p:nvSpPr>
        <p:spPr bwMode="auto">
          <a:xfrm>
            <a:off x="2576761" y="2041153"/>
            <a:ext cx="4284663" cy="396875"/>
          </a:xfrm>
          <a:prstGeom prst="rect">
            <a:avLst/>
          </a:prstGeom>
          <a:noFill/>
          <a:ln w="9525" algn="ctr">
            <a:noFill/>
            <a:miter lim="800000"/>
            <a:headEnd/>
            <a:tailEnd/>
          </a:ln>
          <a:effectLst/>
        </p:spPr>
        <p:txBody>
          <a:bodyPr>
            <a:spAutoFit/>
          </a:bodyPr>
          <a:lstStyle/>
          <a:p>
            <a:pPr algn="ctr">
              <a:buClrTx/>
            </a:pPr>
            <a:r>
              <a:rPr lang="ru-RU" sz="2000" dirty="0" smtClean="0">
                <a:solidFill>
                  <a:srgbClr val="0A50A0"/>
                </a:solidFill>
              </a:rPr>
              <a:t>РИСКИ</a:t>
            </a:r>
            <a:endParaRPr lang="ru-RU" sz="2000" dirty="0">
              <a:solidFill>
                <a:srgbClr val="0A50A0"/>
              </a:solidFill>
            </a:endParaRPr>
          </a:p>
        </p:txBody>
      </p:sp>
      <p:sp>
        <p:nvSpPr>
          <p:cNvPr id="20" name="Text Box 21"/>
          <p:cNvSpPr txBox="1">
            <a:spLocks noChangeArrowheads="1"/>
          </p:cNvSpPr>
          <p:nvPr/>
        </p:nvSpPr>
        <p:spPr bwMode="auto">
          <a:xfrm>
            <a:off x="2037011" y="5644778"/>
            <a:ext cx="2087563" cy="581025"/>
          </a:xfrm>
          <a:prstGeom prst="rect">
            <a:avLst/>
          </a:prstGeom>
          <a:noFill/>
          <a:ln w="9525">
            <a:noFill/>
            <a:miter lim="800000"/>
            <a:headEnd/>
            <a:tailEnd/>
          </a:ln>
          <a:effectLst/>
        </p:spPr>
        <p:txBody>
          <a:bodyPr>
            <a:spAutoFit/>
          </a:bodyPr>
          <a:lstStyle/>
          <a:p>
            <a:pPr>
              <a:spcBef>
                <a:spcPct val="0"/>
              </a:spcBef>
              <a:buClrTx/>
            </a:pPr>
            <a:r>
              <a:rPr lang="ru-RU" sz="1600">
                <a:solidFill>
                  <a:srgbClr val="0A50A0"/>
                </a:solidFill>
              </a:rPr>
              <a:t>Всегда  покрываются</a:t>
            </a:r>
            <a:endParaRPr lang="ru-RU" sz="1600" u="sng">
              <a:solidFill>
                <a:srgbClr val="0A50A0"/>
              </a:solidFill>
            </a:endParaRPr>
          </a:p>
        </p:txBody>
      </p:sp>
      <p:sp>
        <p:nvSpPr>
          <p:cNvPr id="21" name="Text Box 25"/>
          <p:cNvSpPr txBox="1">
            <a:spLocks noChangeArrowheads="1"/>
          </p:cNvSpPr>
          <p:nvPr/>
        </p:nvSpPr>
        <p:spPr bwMode="auto">
          <a:xfrm>
            <a:off x="776536" y="2780928"/>
            <a:ext cx="7740650" cy="1314450"/>
          </a:xfrm>
          <a:prstGeom prst="rect">
            <a:avLst/>
          </a:prstGeom>
          <a:noFill/>
          <a:ln w="9525">
            <a:noFill/>
            <a:miter lim="800000"/>
            <a:headEnd/>
            <a:tailEnd/>
          </a:ln>
          <a:effectLst/>
        </p:spPr>
        <p:txBody>
          <a:bodyPr>
            <a:spAutoFit/>
          </a:bodyPr>
          <a:lstStyle/>
          <a:p>
            <a:pPr marL="457200" indent="-457200" algn="ctr">
              <a:spcBef>
                <a:spcPct val="0"/>
              </a:spcBef>
              <a:buClrTx/>
            </a:pPr>
            <a:r>
              <a:rPr lang="ru-RU" sz="1600" dirty="0"/>
              <a:t>ФОРС-МАЖОР </a:t>
            </a:r>
            <a:br>
              <a:rPr lang="ru-RU" sz="1600" dirty="0"/>
            </a:br>
            <a:r>
              <a:rPr lang="ru-RU" sz="1600" b="0" dirty="0"/>
              <a:t>стихийные бедствия, провалы мостов, тоннелей и т.д.</a:t>
            </a:r>
          </a:p>
          <a:p>
            <a:pPr marL="457200" indent="-457200" algn="ctr">
              <a:spcBef>
                <a:spcPct val="0"/>
              </a:spcBef>
              <a:buClrTx/>
            </a:pPr>
            <a:r>
              <a:rPr lang="ru-RU" sz="1600" dirty="0"/>
              <a:t>ПРОТИВОПРАВНЫЕ ДЕЙСТВИЯ ТРЕТЬИХ ЛИЦ </a:t>
            </a:r>
            <a:br>
              <a:rPr lang="ru-RU" sz="1600" dirty="0"/>
            </a:br>
            <a:r>
              <a:rPr lang="ru-RU" sz="1600" b="0" dirty="0"/>
              <a:t>грабеж, разбой, и т.д.</a:t>
            </a:r>
          </a:p>
          <a:p>
            <a:pPr marL="457200" indent="-457200" algn="ctr">
              <a:spcBef>
                <a:spcPct val="0"/>
              </a:spcBef>
              <a:buClrTx/>
            </a:pPr>
            <a:r>
              <a:rPr lang="ru-RU" sz="1600" dirty="0"/>
              <a:t>ДТП НЕ ПО ВИНЕ ПЕРЕВОЗЧИКА</a:t>
            </a:r>
          </a:p>
        </p:txBody>
      </p:sp>
      <p:sp>
        <p:nvSpPr>
          <p:cNvPr id="22" name="Freeform 33"/>
          <p:cNvSpPr>
            <a:spLocks/>
          </p:cNvSpPr>
          <p:nvPr/>
        </p:nvSpPr>
        <p:spPr bwMode="auto">
          <a:xfrm>
            <a:off x="1389311" y="5714628"/>
            <a:ext cx="539750" cy="577850"/>
          </a:xfrm>
          <a:custGeom>
            <a:avLst/>
            <a:gdLst/>
            <a:ahLst/>
            <a:cxnLst>
              <a:cxn ang="0">
                <a:pos x="695" y="1462"/>
              </a:cxn>
              <a:cxn ang="0">
                <a:pos x="196" y="759"/>
              </a:cxn>
              <a:cxn ang="0">
                <a:pos x="378" y="759"/>
              </a:cxn>
              <a:cxn ang="0">
                <a:pos x="83" y="34"/>
              </a:cxn>
              <a:cxn ang="0">
                <a:pos x="877" y="963"/>
              </a:cxn>
              <a:cxn ang="0">
                <a:pos x="1353" y="419"/>
              </a:cxn>
              <a:cxn ang="0">
                <a:pos x="1285" y="714"/>
              </a:cxn>
              <a:cxn ang="0">
                <a:pos x="1353" y="827"/>
              </a:cxn>
              <a:cxn ang="0">
                <a:pos x="786" y="1553"/>
              </a:cxn>
              <a:cxn ang="0">
                <a:pos x="695" y="1462"/>
              </a:cxn>
            </a:cxnLst>
            <a:rect l="0" t="0" r="r" b="b"/>
            <a:pathLst>
              <a:path w="1436" h="1659">
                <a:moveTo>
                  <a:pt x="695" y="1462"/>
                </a:moveTo>
                <a:cubicBezTo>
                  <a:pt x="597" y="1330"/>
                  <a:pt x="249" y="876"/>
                  <a:pt x="196" y="759"/>
                </a:cubicBezTo>
                <a:cubicBezTo>
                  <a:pt x="143" y="642"/>
                  <a:pt x="397" y="880"/>
                  <a:pt x="378" y="759"/>
                </a:cubicBezTo>
                <a:cubicBezTo>
                  <a:pt x="359" y="638"/>
                  <a:pt x="0" y="0"/>
                  <a:pt x="83" y="34"/>
                </a:cubicBezTo>
                <a:cubicBezTo>
                  <a:pt x="166" y="68"/>
                  <a:pt x="665" y="899"/>
                  <a:pt x="877" y="963"/>
                </a:cubicBezTo>
                <a:cubicBezTo>
                  <a:pt x="1089" y="1027"/>
                  <a:pt x="1285" y="461"/>
                  <a:pt x="1353" y="419"/>
                </a:cubicBezTo>
                <a:cubicBezTo>
                  <a:pt x="1421" y="377"/>
                  <a:pt x="1285" y="646"/>
                  <a:pt x="1285" y="714"/>
                </a:cubicBezTo>
                <a:cubicBezTo>
                  <a:pt x="1285" y="782"/>
                  <a:pt x="1436" y="687"/>
                  <a:pt x="1353" y="827"/>
                </a:cubicBezTo>
                <a:cubicBezTo>
                  <a:pt x="1270" y="967"/>
                  <a:pt x="899" y="1447"/>
                  <a:pt x="786" y="1553"/>
                </a:cubicBezTo>
                <a:cubicBezTo>
                  <a:pt x="673" y="1659"/>
                  <a:pt x="793" y="1594"/>
                  <a:pt x="695" y="1462"/>
                </a:cubicBezTo>
                <a:close/>
              </a:path>
            </a:pathLst>
          </a:custGeom>
          <a:solidFill>
            <a:srgbClr val="223F83"/>
          </a:solidFill>
          <a:ln w="9525">
            <a:noFill/>
            <a:round/>
            <a:headEnd/>
            <a:tailEnd/>
          </a:ln>
          <a:effectLst/>
        </p:spPr>
        <p:txBody>
          <a:bodyPr/>
          <a:lstStyle/>
          <a:p>
            <a:endParaRPr lang="ru-RU"/>
          </a:p>
        </p:txBody>
      </p:sp>
      <p:sp>
        <p:nvSpPr>
          <p:cNvPr id="23" name="Freeform 34"/>
          <p:cNvSpPr>
            <a:spLocks/>
          </p:cNvSpPr>
          <p:nvPr/>
        </p:nvSpPr>
        <p:spPr bwMode="auto">
          <a:xfrm>
            <a:off x="5111999" y="5714628"/>
            <a:ext cx="849312" cy="612775"/>
          </a:xfrm>
          <a:custGeom>
            <a:avLst/>
            <a:gdLst/>
            <a:ahLst/>
            <a:cxnLst>
              <a:cxn ang="0">
                <a:pos x="0" y="324"/>
              </a:cxn>
              <a:cxn ang="0">
                <a:pos x="45" y="211"/>
              </a:cxn>
              <a:cxn ang="0">
                <a:pos x="249" y="392"/>
              </a:cxn>
              <a:cxn ang="0">
                <a:pos x="544" y="143"/>
              </a:cxn>
              <a:cxn ang="0">
                <a:pos x="703" y="30"/>
              </a:cxn>
              <a:cxn ang="0">
                <a:pos x="476" y="324"/>
              </a:cxn>
              <a:cxn ang="0">
                <a:pos x="363" y="438"/>
              </a:cxn>
              <a:cxn ang="0">
                <a:pos x="521" y="710"/>
              </a:cxn>
              <a:cxn ang="0">
                <a:pos x="295" y="528"/>
              </a:cxn>
              <a:cxn ang="0">
                <a:pos x="45" y="687"/>
              </a:cxn>
              <a:cxn ang="0">
                <a:pos x="204" y="438"/>
              </a:cxn>
              <a:cxn ang="0">
                <a:pos x="68" y="279"/>
              </a:cxn>
              <a:cxn ang="0">
                <a:pos x="45" y="347"/>
              </a:cxn>
            </a:cxnLst>
            <a:rect l="0" t="0" r="r" b="b"/>
            <a:pathLst>
              <a:path w="714" h="725">
                <a:moveTo>
                  <a:pt x="0" y="324"/>
                </a:moveTo>
                <a:cubicBezTo>
                  <a:pt x="2" y="262"/>
                  <a:pt x="4" y="200"/>
                  <a:pt x="45" y="211"/>
                </a:cubicBezTo>
                <a:cubicBezTo>
                  <a:pt x="86" y="222"/>
                  <a:pt x="166" y="403"/>
                  <a:pt x="249" y="392"/>
                </a:cubicBezTo>
                <a:cubicBezTo>
                  <a:pt x="332" y="381"/>
                  <a:pt x="468" y="203"/>
                  <a:pt x="544" y="143"/>
                </a:cubicBezTo>
                <a:cubicBezTo>
                  <a:pt x="620" y="83"/>
                  <a:pt x="714" y="0"/>
                  <a:pt x="703" y="30"/>
                </a:cubicBezTo>
                <a:cubicBezTo>
                  <a:pt x="692" y="60"/>
                  <a:pt x="533" y="256"/>
                  <a:pt x="476" y="324"/>
                </a:cubicBezTo>
                <a:cubicBezTo>
                  <a:pt x="419" y="392"/>
                  <a:pt x="356" y="374"/>
                  <a:pt x="363" y="438"/>
                </a:cubicBezTo>
                <a:cubicBezTo>
                  <a:pt x="370" y="502"/>
                  <a:pt x="532" y="695"/>
                  <a:pt x="521" y="710"/>
                </a:cubicBezTo>
                <a:cubicBezTo>
                  <a:pt x="510" y="725"/>
                  <a:pt x="374" y="532"/>
                  <a:pt x="295" y="528"/>
                </a:cubicBezTo>
                <a:cubicBezTo>
                  <a:pt x="216" y="524"/>
                  <a:pt x="60" y="702"/>
                  <a:pt x="45" y="687"/>
                </a:cubicBezTo>
                <a:cubicBezTo>
                  <a:pt x="30" y="672"/>
                  <a:pt x="200" y="506"/>
                  <a:pt x="204" y="438"/>
                </a:cubicBezTo>
                <a:cubicBezTo>
                  <a:pt x="208" y="370"/>
                  <a:pt x="94" y="294"/>
                  <a:pt x="68" y="279"/>
                </a:cubicBezTo>
                <a:cubicBezTo>
                  <a:pt x="42" y="264"/>
                  <a:pt x="43" y="305"/>
                  <a:pt x="45" y="347"/>
                </a:cubicBezTo>
              </a:path>
            </a:pathLst>
          </a:custGeom>
          <a:solidFill>
            <a:srgbClr val="C0C0C0"/>
          </a:solidFill>
          <a:ln w="9525">
            <a:noFill/>
            <a:round/>
            <a:headEnd/>
            <a:tailEnd/>
          </a:ln>
          <a:effectLst/>
        </p:spPr>
        <p:txBody>
          <a:bodyPr/>
          <a:lstStyle/>
          <a:p>
            <a:endParaRPr lang="ru-RU"/>
          </a:p>
        </p:txBody>
      </p:sp>
      <p:sp>
        <p:nvSpPr>
          <p:cNvPr id="24" name="AutoShape 37"/>
          <p:cNvSpPr>
            <a:spLocks noChangeArrowheads="1"/>
          </p:cNvSpPr>
          <p:nvPr/>
        </p:nvSpPr>
        <p:spPr bwMode="auto">
          <a:xfrm>
            <a:off x="1857624" y="4093790"/>
            <a:ext cx="863600" cy="755650"/>
          </a:xfrm>
          <a:prstGeom prst="downArrow">
            <a:avLst>
              <a:gd name="adj1" fmla="val 50000"/>
              <a:gd name="adj2" fmla="val 25000"/>
            </a:avLst>
          </a:prstGeom>
          <a:solidFill>
            <a:srgbClr val="DDDDDD"/>
          </a:solidFill>
          <a:ln w="9525" algn="ctr">
            <a:noFill/>
            <a:miter lim="800000"/>
            <a:headEnd/>
            <a:tailEnd/>
          </a:ln>
          <a:effectLst/>
        </p:spPr>
        <p:txBody>
          <a:bodyPr/>
          <a:lstStyle/>
          <a:p>
            <a:endParaRPr lang="ru-RU"/>
          </a:p>
        </p:txBody>
      </p:sp>
      <p:sp>
        <p:nvSpPr>
          <p:cNvPr id="25" name="AutoShape 38"/>
          <p:cNvSpPr>
            <a:spLocks noChangeArrowheads="1"/>
          </p:cNvSpPr>
          <p:nvPr/>
        </p:nvSpPr>
        <p:spPr bwMode="auto">
          <a:xfrm>
            <a:off x="5961311" y="4166815"/>
            <a:ext cx="863600" cy="755650"/>
          </a:xfrm>
          <a:prstGeom prst="downArrow">
            <a:avLst>
              <a:gd name="adj1" fmla="val 50000"/>
              <a:gd name="adj2" fmla="val 25000"/>
            </a:avLst>
          </a:prstGeom>
          <a:solidFill>
            <a:srgbClr val="DDDDDD"/>
          </a:solidFill>
          <a:ln w="9525" algn="ctr">
            <a:noFill/>
            <a:miter lim="800000"/>
            <a:headEnd/>
            <a:tailEnd/>
          </a:ln>
          <a:effectLst/>
        </p:spPr>
        <p:txBody>
          <a:bodyPr/>
          <a:lstStyle/>
          <a:p>
            <a:endParaRPr lang="ru-RU"/>
          </a:p>
        </p:txBody>
      </p:sp>
      <p:grpSp>
        <p:nvGrpSpPr>
          <p:cNvPr id="26" name="Группа 45"/>
          <p:cNvGrpSpPr>
            <a:grpSpLocks noGrp="1"/>
          </p:cNvGrpSpPr>
          <p:nvPr>
            <p:ph type="title"/>
          </p:nvPr>
        </p:nvGrpSpPr>
        <p:grpSpPr>
          <a:xfrm>
            <a:off x="495300" y="274638"/>
            <a:ext cx="1361356" cy="1143000"/>
            <a:chOff x="6442997" y="4727877"/>
            <a:chExt cx="853018" cy="792088"/>
          </a:xfrm>
        </p:grpSpPr>
        <p:sp>
          <p:nvSpPr>
            <p:cNvPr id="27" name="Прямоугольник 26"/>
            <p:cNvSpPr/>
            <p:nvPr/>
          </p:nvSpPr>
          <p:spPr>
            <a:xfrm>
              <a:off x="6442997" y="4727877"/>
              <a:ext cx="853018"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28" name="Picture 5" descr="D:\Freelance\Спасские Ворота\Logo\SV_logo_pink.png"/>
            <p:cNvPicPr>
              <a:picLocks noChangeAspect="1" noChangeArrowheads="1"/>
            </p:cNvPicPr>
            <p:nvPr/>
          </p:nvPicPr>
          <p:blipFill>
            <a:blip r:embed="rId3" cstate="print"/>
            <a:srcRect/>
            <a:stretch>
              <a:fillRect/>
            </a:stretch>
          </p:blipFill>
          <p:spPr bwMode="auto">
            <a:xfrm>
              <a:off x="6509466" y="4797152"/>
              <a:ext cx="735586" cy="648072"/>
            </a:xfrm>
            <a:prstGeom prst="rect">
              <a:avLst/>
            </a:prstGeom>
            <a:noFill/>
          </p:spPr>
        </p:pic>
      </p:gr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45"/>
          <p:cNvGrpSpPr>
            <a:grpSpLocks noGrp="1"/>
          </p:cNvGrpSpPr>
          <p:nvPr>
            <p:ph type="title"/>
          </p:nvPr>
        </p:nvGrpSpPr>
        <p:grpSpPr>
          <a:xfrm>
            <a:off x="495300" y="274638"/>
            <a:ext cx="1361356" cy="1143000"/>
            <a:chOff x="6442997" y="4727877"/>
            <a:chExt cx="853018" cy="792088"/>
          </a:xfrm>
        </p:grpSpPr>
        <p:sp>
          <p:nvSpPr>
            <p:cNvPr id="27" name="Прямоугольник 26"/>
            <p:cNvSpPr/>
            <p:nvPr/>
          </p:nvSpPr>
          <p:spPr>
            <a:xfrm>
              <a:off x="6442997" y="4727877"/>
              <a:ext cx="853018"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28" name="Picture 5" descr="D:\Freelance\Спасские Ворота\Logo\SV_logo_pink.png"/>
            <p:cNvPicPr>
              <a:picLocks noChangeAspect="1" noChangeArrowheads="1"/>
            </p:cNvPicPr>
            <p:nvPr/>
          </p:nvPicPr>
          <p:blipFill>
            <a:blip r:embed="rId3" cstate="print"/>
            <a:srcRect/>
            <a:stretch>
              <a:fillRect/>
            </a:stretch>
          </p:blipFill>
          <p:spPr bwMode="auto">
            <a:xfrm>
              <a:off x="6509466" y="4797152"/>
              <a:ext cx="735586" cy="648072"/>
            </a:xfrm>
            <a:prstGeom prst="rect">
              <a:avLst/>
            </a:prstGeom>
            <a:noFill/>
          </p:spPr>
        </p:pic>
      </p:grpSp>
      <p:sp>
        <p:nvSpPr>
          <p:cNvPr id="26" name="Text Box 7"/>
          <p:cNvSpPr txBox="1">
            <a:spLocks noChangeArrowheads="1"/>
          </p:cNvSpPr>
          <p:nvPr/>
        </p:nvSpPr>
        <p:spPr bwMode="auto">
          <a:xfrm>
            <a:off x="1712640" y="1628800"/>
            <a:ext cx="5292725" cy="707886"/>
          </a:xfrm>
          <a:prstGeom prst="rect">
            <a:avLst/>
          </a:prstGeom>
          <a:noFill/>
          <a:ln w="9525" algn="ctr">
            <a:noFill/>
            <a:miter lim="800000"/>
            <a:headEnd/>
            <a:tailEnd/>
          </a:ln>
          <a:effectLst/>
        </p:spPr>
        <p:txBody>
          <a:bodyPr>
            <a:spAutoFit/>
          </a:bodyPr>
          <a:lstStyle/>
          <a:p>
            <a:pPr algn="ctr">
              <a:buClrTx/>
            </a:pPr>
            <a:r>
              <a:rPr lang="ru-RU" sz="2000" dirty="0">
                <a:solidFill>
                  <a:srgbClr val="0A50A0"/>
                </a:solidFill>
              </a:rPr>
              <a:t>ПЕРИОД </a:t>
            </a:r>
            <a:r>
              <a:rPr lang="ru-RU" sz="2000" dirty="0" smtClean="0">
                <a:solidFill>
                  <a:srgbClr val="0A50A0"/>
                </a:solidFill>
              </a:rPr>
              <a:t>ОТВЕТСТВЕННОСТИ СТРАХОВЩИКА ПРИ СТРАХОВАНИИ ГРУЗОВ</a:t>
            </a:r>
            <a:endParaRPr lang="ru-RU" sz="2000" dirty="0">
              <a:solidFill>
                <a:srgbClr val="0A50A0"/>
              </a:solidFill>
            </a:endParaRPr>
          </a:p>
        </p:txBody>
      </p:sp>
      <p:sp>
        <p:nvSpPr>
          <p:cNvPr id="31" name="Text Box 8"/>
          <p:cNvSpPr txBox="1">
            <a:spLocks noChangeArrowheads="1"/>
          </p:cNvSpPr>
          <p:nvPr/>
        </p:nvSpPr>
        <p:spPr bwMode="auto">
          <a:xfrm>
            <a:off x="2792760" y="2636912"/>
            <a:ext cx="3600450" cy="1190625"/>
          </a:xfrm>
          <a:prstGeom prst="rect">
            <a:avLst/>
          </a:prstGeom>
          <a:noFill/>
          <a:ln w="9525" algn="ctr">
            <a:noFill/>
            <a:miter lim="800000"/>
            <a:headEnd/>
            <a:tailEnd/>
          </a:ln>
          <a:effectLst/>
        </p:spPr>
        <p:txBody>
          <a:bodyPr>
            <a:spAutoFit/>
          </a:bodyPr>
          <a:lstStyle/>
          <a:p>
            <a:pPr>
              <a:spcBef>
                <a:spcPct val="20000"/>
              </a:spcBef>
              <a:buClrTx/>
            </a:pPr>
            <a:r>
              <a:rPr lang="ru-RU" sz="1800" b="0" dirty="0"/>
              <a:t>с момента принятия груза у грузоотправителя до момента выдачи грузополучателю, включая:</a:t>
            </a:r>
          </a:p>
        </p:txBody>
      </p:sp>
      <p:grpSp>
        <p:nvGrpSpPr>
          <p:cNvPr id="34" name="Group 26"/>
          <p:cNvGrpSpPr>
            <a:grpSpLocks/>
          </p:cNvGrpSpPr>
          <p:nvPr/>
        </p:nvGrpSpPr>
        <p:grpSpPr bwMode="auto">
          <a:xfrm>
            <a:off x="2504728" y="4149080"/>
            <a:ext cx="360362" cy="790575"/>
            <a:chOff x="408" y="2750"/>
            <a:chExt cx="227" cy="498"/>
          </a:xfrm>
        </p:grpSpPr>
        <p:sp>
          <p:nvSpPr>
            <p:cNvPr id="36" name="Freeform 22"/>
            <p:cNvSpPr>
              <a:spLocks/>
            </p:cNvSpPr>
            <p:nvPr/>
          </p:nvSpPr>
          <p:spPr bwMode="auto">
            <a:xfrm>
              <a:off x="408" y="2750"/>
              <a:ext cx="227" cy="249"/>
            </a:xfrm>
            <a:custGeom>
              <a:avLst/>
              <a:gdLst/>
              <a:ahLst/>
              <a:cxnLst>
                <a:cxn ang="0">
                  <a:pos x="695" y="1462"/>
                </a:cxn>
                <a:cxn ang="0">
                  <a:pos x="196" y="759"/>
                </a:cxn>
                <a:cxn ang="0">
                  <a:pos x="378" y="759"/>
                </a:cxn>
                <a:cxn ang="0">
                  <a:pos x="83" y="34"/>
                </a:cxn>
                <a:cxn ang="0">
                  <a:pos x="877" y="963"/>
                </a:cxn>
                <a:cxn ang="0">
                  <a:pos x="1353" y="419"/>
                </a:cxn>
                <a:cxn ang="0">
                  <a:pos x="1285" y="714"/>
                </a:cxn>
                <a:cxn ang="0">
                  <a:pos x="1353" y="827"/>
                </a:cxn>
                <a:cxn ang="0">
                  <a:pos x="786" y="1553"/>
                </a:cxn>
                <a:cxn ang="0">
                  <a:pos x="695" y="1462"/>
                </a:cxn>
              </a:cxnLst>
              <a:rect l="0" t="0" r="r" b="b"/>
              <a:pathLst>
                <a:path w="1436" h="1659">
                  <a:moveTo>
                    <a:pt x="695" y="1462"/>
                  </a:moveTo>
                  <a:cubicBezTo>
                    <a:pt x="597" y="1330"/>
                    <a:pt x="249" y="876"/>
                    <a:pt x="196" y="759"/>
                  </a:cubicBezTo>
                  <a:cubicBezTo>
                    <a:pt x="143" y="642"/>
                    <a:pt x="397" y="880"/>
                    <a:pt x="378" y="759"/>
                  </a:cubicBezTo>
                  <a:cubicBezTo>
                    <a:pt x="359" y="638"/>
                    <a:pt x="0" y="0"/>
                    <a:pt x="83" y="34"/>
                  </a:cubicBezTo>
                  <a:cubicBezTo>
                    <a:pt x="166" y="68"/>
                    <a:pt x="665" y="899"/>
                    <a:pt x="877" y="963"/>
                  </a:cubicBezTo>
                  <a:cubicBezTo>
                    <a:pt x="1089" y="1027"/>
                    <a:pt x="1285" y="461"/>
                    <a:pt x="1353" y="419"/>
                  </a:cubicBezTo>
                  <a:cubicBezTo>
                    <a:pt x="1421" y="377"/>
                    <a:pt x="1285" y="646"/>
                    <a:pt x="1285" y="714"/>
                  </a:cubicBezTo>
                  <a:cubicBezTo>
                    <a:pt x="1285" y="782"/>
                    <a:pt x="1436" y="687"/>
                    <a:pt x="1353" y="827"/>
                  </a:cubicBezTo>
                  <a:cubicBezTo>
                    <a:pt x="1270" y="967"/>
                    <a:pt x="899" y="1447"/>
                    <a:pt x="786" y="1553"/>
                  </a:cubicBezTo>
                  <a:cubicBezTo>
                    <a:pt x="673" y="1659"/>
                    <a:pt x="793" y="1594"/>
                    <a:pt x="695" y="1462"/>
                  </a:cubicBezTo>
                  <a:close/>
                </a:path>
              </a:pathLst>
            </a:custGeom>
            <a:solidFill>
              <a:srgbClr val="223F83"/>
            </a:solidFill>
            <a:ln w="9525">
              <a:noFill/>
              <a:round/>
              <a:headEnd/>
              <a:tailEnd/>
            </a:ln>
            <a:effectLst/>
          </p:spPr>
          <p:txBody>
            <a:bodyPr/>
            <a:lstStyle/>
            <a:p>
              <a:endParaRPr lang="ru-RU"/>
            </a:p>
          </p:txBody>
        </p:sp>
        <p:sp>
          <p:nvSpPr>
            <p:cNvPr id="37" name="Freeform 23"/>
            <p:cNvSpPr>
              <a:spLocks/>
            </p:cNvSpPr>
            <p:nvPr/>
          </p:nvSpPr>
          <p:spPr bwMode="auto">
            <a:xfrm>
              <a:off x="408" y="2999"/>
              <a:ext cx="227" cy="249"/>
            </a:xfrm>
            <a:custGeom>
              <a:avLst/>
              <a:gdLst/>
              <a:ahLst/>
              <a:cxnLst>
                <a:cxn ang="0">
                  <a:pos x="695" y="1462"/>
                </a:cxn>
                <a:cxn ang="0">
                  <a:pos x="196" y="759"/>
                </a:cxn>
                <a:cxn ang="0">
                  <a:pos x="378" y="759"/>
                </a:cxn>
                <a:cxn ang="0">
                  <a:pos x="83" y="34"/>
                </a:cxn>
                <a:cxn ang="0">
                  <a:pos x="877" y="963"/>
                </a:cxn>
                <a:cxn ang="0">
                  <a:pos x="1353" y="419"/>
                </a:cxn>
                <a:cxn ang="0">
                  <a:pos x="1285" y="714"/>
                </a:cxn>
                <a:cxn ang="0">
                  <a:pos x="1353" y="827"/>
                </a:cxn>
                <a:cxn ang="0">
                  <a:pos x="786" y="1553"/>
                </a:cxn>
                <a:cxn ang="0">
                  <a:pos x="695" y="1462"/>
                </a:cxn>
              </a:cxnLst>
              <a:rect l="0" t="0" r="r" b="b"/>
              <a:pathLst>
                <a:path w="1436" h="1659">
                  <a:moveTo>
                    <a:pt x="695" y="1462"/>
                  </a:moveTo>
                  <a:cubicBezTo>
                    <a:pt x="597" y="1330"/>
                    <a:pt x="249" y="876"/>
                    <a:pt x="196" y="759"/>
                  </a:cubicBezTo>
                  <a:cubicBezTo>
                    <a:pt x="143" y="642"/>
                    <a:pt x="397" y="880"/>
                    <a:pt x="378" y="759"/>
                  </a:cubicBezTo>
                  <a:cubicBezTo>
                    <a:pt x="359" y="638"/>
                    <a:pt x="0" y="0"/>
                    <a:pt x="83" y="34"/>
                  </a:cubicBezTo>
                  <a:cubicBezTo>
                    <a:pt x="166" y="68"/>
                    <a:pt x="665" y="899"/>
                    <a:pt x="877" y="963"/>
                  </a:cubicBezTo>
                  <a:cubicBezTo>
                    <a:pt x="1089" y="1027"/>
                    <a:pt x="1285" y="461"/>
                    <a:pt x="1353" y="419"/>
                  </a:cubicBezTo>
                  <a:cubicBezTo>
                    <a:pt x="1421" y="377"/>
                    <a:pt x="1285" y="646"/>
                    <a:pt x="1285" y="714"/>
                  </a:cubicBezTo>
                  <a:cubicBezTo>
                    <a:pt x="1285" y="782"/>
                    <a:pt x="1436" y="687"/>
                    <a:pt x="1353" y="827"/>
                  </a:cubicBezTo>
                  <a:cubicBezTo>
                    <a:pt x="1270" y="967"/>
                    <a:pt x="899" y="1447"/>
                    <a:pt x="786" y="1553"/>
                  </a:cubicBezTo>
                  <a:cubicBezTo>
                    <a:pt x="673" y="1659"/>
                    <a:pt x="793" y="1594"/>
                    <a:pt x="695" y="1462"/>
                  </a:cubicBezTo>
                  <a:close/>
                </a:path>
              </a:pathLst>
            </a:custGeom>
            <a:solidFill>
              <a:srgbClr val="223F83"/>
            </a:solidFill>
            <a:ln w="9525">
              <a:noFill/>
              <a:round/>
              <a:headEnd/>
              <a:tailEnd/>
            </a:ln>
            <a:effectLst/>
          </p:spPr>
          <p:txBody>
            <a:bodyPr/>
            <a:lstStyle/>
            <a:p>
              <a:endParaRPr lang="ru-RU"/>
            </a:p>
          </p:txBody>
        </p:sp>
      </p:grpSp>
      <p:sp>
        <p:nvSpPr>
          <p:cNvPr id="38" name="Rectangle 27"/>
          <p:cNvSpPr>
            <a:spLocks noChangeArrowheads="1"/>
          </p:cNvSpPr>
          <p:nvPr/>
        </p:nvSpPr>
        <p:spPr bwMode="auto">
          <a:xfrm>
            <a:off x="2864768" y="4077072"/>
            <a:ext cx="3600450" cy="880241"/>
          </a:xfrm>
          <a:prstGeom prst="rect">
            <a:avLst/>
          </a:prstGeom>
          <a:noFill/>
          <a:ln w="9525" algn="ctr">
            <a:noFill/>
            <a:miter lim="800000"/>
            <a:headEnd/>
            <a:tailEnd/>
          </a:ln>
          <a:effectLst/>
        </p:spPr>
        <p:txBody>
          <a:bodyPr>
            <a:spAutoFit/>
          </a:bodyPr>
          <a:lstStyle/>
          <a:p>
            <a:pPr>
              <a:spcBef>
                <a:spcPct val="20000"/>
              </a:spcBef>
              <a:buClrTx/>
            </a:pPr>
            <a:r>
              <a:rPr lang="ru-RU" sz="1600" b="0" dirty="0" smtClean="0"/>
              <a:t>промежуточное </a:t>
            </a:r>
            <a:r>
              <a:rPr lang="ru-RU" sz="1600" b="0" dirty="0"/>
              <a:t>хранение</a:t>
            </a:r>
          </a:p>
          <a:p>
            <a:pPr>
              <a:spcBef>
                <a:spcPct val="20000"/>
              </a:spcBef>
              <a:buClrTx/>
            </a:pPr>
            <a:r>
              <a:rPr lang="ru-RU" sz="1600" b="0" dirty="0"/>
              <a:t>хранение на складе в пункте отправления/назначения.</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45"/>
          <p:cNvGrpSpPr>
            <a:grpSpLocks noGrp="1"/>
          </p:cNvGrpSpPr>
          <p:nvPr>
            <p:ph type="title"/>
          </p:nvPr>
        </p:nvGrpSpPr>
        <p:grpSpPr>
          <a:xfrm>
            <a:off x="495300" y="274638"/>
            <a:ext cx="1361356" cy="1143000"/>
            <a:chOff x="6442997" y="4727877"/>
            <a:chExt cx="853018" cy="792088"/>
          </a:xfrm>
        </p:grpSpPr>
        <p:sp>
          <p:nvSpPr>
            <p:cNvPr id="27" name="Прямоугольник 26"/>
            <p:cNvSpPr/>
            <p:nvPr/>
          </p:nvSpPr>
          <p:spPr>
            <a:xfrm>
              <a:off x="6442997" y="4727877"/>
              <a:ext cx="853018"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28" name="Picture 5" descr="D:\Freelance\Спасские Ворота\Logo\SV_logo_pink.png"/>
            <p:cNvPicPr>
              <a:picLocks noChangeAspect="1" noChangeArrowheads="1"/>
            </p:cNvPicPr>
            <p:nvPr/>
          </p:nvPicPr>
          <p:blipFill>
            <a:blip r:embed="rId3" cstate="print"/>
            <a:srcRect/>
            <a:stretch>
              <a:fillRect/>
            </a:stretch>
          </p:blipFill>
          <p:spPr bwMode="auto">
            <a:xfrm>
              <a:off x="6509466" y="4797152"/>
              <a:ext cx="735586" cy="648072"/>
            </a:xfrm>
            <a:prstGeom prst="rect">
              <a:avLst/>
            </a:prstGeom>
            <a:noFill/>
          </p:spPr>
        </p:pic>
      </p:grpSp>
      <p:sp>
        <p:nvSpPr>
          <p:cNvPr id="12" name="Text Box 5"/>
          <p:cNvSpPr txBox="1">
            <a:spLocks noChangeArrowheads="1"/>
          </p:cNvSpPr>
          <p:nvPr/>
        </p:nvSpPr>
        <p:spPr bwMode="auto">
          <a:xfrm>
            <a:off x="632520" y="1412776"/>
            <a:ext cx="8893175" cy="366713"/>
          </a:xfrm>
          <a:prstGeom prst="rect">
            <a:avLst/>
          </a:prstGeom>
          <a:noFill/>
          <a:ln w="9525" algn="ctr">
            <a:noFill/>
            <a:miter lim="800000"/>
            <a:headEnd/>
            <a:tailEnd/>
          </a:ln>
          <a:effectLst/>
        </p:spPr>
        <p:txBody>
          <a:bodyPr>
            <a:spAutoFit/>
          </a:bodyPr>
          <a:lstStyle/>
          <a:p>
            <a:pPr>
              <a:buClrTx/>
            </a:pPr>
            <a:r>
              <a:rPr lang="ru-RU" sz="1800" dirty="0">
                <a:solidFill>
                  <a:srgbClr val="0A50A0"/>
                </a:solidFill>
              </a:rPr>
              <a:t>ПРЕДЕЛЫ ОТВЕТСТВЕННОСТИ</a:t>
            </a:r>
            <a:r>
              <a:rPr lang="en-US" sz="1800" dirty="0">
                <a:solidFill>
                  <a:srgbClr val="0A50A0"/>
                </a:solidFill>
              </a:rPr>
              <a:t> </a:t>
            </a:r>
            <a:r>
              <a:rPr lang="ru-RU" sz="1800" dirty="0">
                <a:solidFill>
                  <a:srgbClr val="0A50A0"/>
                </a:solidFill>
              </a:rPr>
              <a:t>ПЕРЕВОЗЧИКА/ЭКСПЕДИТОРА</a:t>
            </a:r>
            <a:r>
              <a:rPr lang="en-US" sz="1800" dirty="0">
                <a:solidFill>
                  <a:srgbClr val="0A50A0"/>
                </a:solidFill>
              </a:rPr>
              <a:t> </a:t>
            </a:r>
            <a:endParaRPr lang="ru-RU" sz="1800" dirty="0">
              <a:solidFill>
                <a:srgbClr val="0A50A0"/>
              </a:solidFill>
            </a:endParaRPr>
          </a:p>
        </p:txBody>
      </p:sp>
      <p:sp>
        <p:nvSpPr>
          <p:cNvPr id="13" name="Text Box 12"/>
          <p:cNvSpPr txBox="1">
            <a:spLocks noChangeArrowheads="1"/>
          </p:cNvSpPr>
          <p:nvPr/>
        </p:nvSpPr>
        <p:spPr bwMode="auto">
          <a:xfrm>
            <a:off x="920552" y="1772816"/>
            <a:ext cx="7632700" cy="4591050"/>
          </a:xfrm>
          <a:prstGeom prst="rect">
            <a:avLst/>
          </a:prstGeom>
          <a:noFill/>
          <a:ln w="9525">
            <a:noFill/>
            <a:miter lim="800000"/>
            <a:headEnd/>
            <a:tailEnd/>
          </a:ln>
          <a:effectLst/>
        </p:spPr>
        <p:txBody>
          <a:bodyPr lIns="7200" tIns="7200" rIns="7200" bIns="7200">
            <a:spAutoFit/>
          </a:bodyPr>
          <a:lstStyle/>
          <a:p>
            <a:pPr marL="88900">
              <a:spcBef>
                <a:spcPct val="0"/>
              </a:spcBef>
              <a:buClrTx/>
            </a:pPr>
            <a:r>
              <a:rPr lang="ru-RU" sz="1500" dirty="0"/>
              <a:t>  Перевозки груза автомобильным транспортом</a:t>
            </a:r>
            <a:endParaRPr lang="en-US" sz="1500" dirty="0"/>
          </a:p>
          <a:p>
            <a:pPr marL="88900">
              <a:spcBef>
                <a:spcPct val="0"/>
              </a:spcBef>
              <a:buClrTx/>
            </a:pPr>
            <a:r>
              <a:rPr lang="ru-RU" sz="1500" b="0" dirty="0"/>
              <a:t>  </a:t>
            </a:r>
            <a:r>
              <a:rPr lang="en-US" sz="1500" b="0" dirty="0"/>
              <a:t>    a) </a:t>
            </a:r>
            <a:r>
              <a:rPr lang="ru-RU" sz="1500" b="0" dirty="0"/>
              <a:t>внутренние перевозки</a:t>
            </a:r>
          </a:p>
          <a:p>
            <a:pPr marL="88900">
              <a:spcBef>
                <a:spcPct val="0"/>
              </a:spcBef>
              <a:buClrTx/>
            </a:pPr>
            <a:r>
              <a:rPr lang="ru-RU" sz="1000" b="0" dirty="0">
                <a:latin typeface="Arial" charset="0"/>
              </a:rPr>
              <a:t>	</a:t>
            </a:r>
            <a:r>
              <a:rPr lang="ru-RU" sz="1500" b="0" dirty="0"/>
              <a:t>перевозчик/экспедитор - в размере полной стоимости груза</a:t>
            </a:r>
            <a:endParaRPr lang="en-US" sz="1500" b="0" dirty="0"/>
          </a:p>
          <a:p>
            <a:pPr marL="88900">
              <a:spcBef>
                <a:spcPct val="0"/>
              </a:spcBef>
              <a:buClrTx/>
            </a:pPr>
            <a:r>
              <a:rPr lang="ru-RU" sz="1500" b="0" dirty="0"/>
              <a:t>  </a:t>
            </a:r>
            <a:r>
              <a:rPr lang="en-US" sz="1500" b="0" dirty="0"/>
              <a:t>    b) </a:t>
            </a:r>
            <a:r>
              <a:rPr lang="ru-RU" sz="1500" b="0" dirty="0"/>
              <a:t>международные перевозки</a:t>
            </a:r>
          </a:p>
          <a:p>
            <a:pPr marL="269875" lvl="1" indent="-1588">
              <a:spcBef>
                <a:spcPct val="0"/>
              </a:spcBef>
              <a:buClrTx/>
            </a:pPr>
            <a:r>
              <a:rPr lang="ru-RU" sz="1000" b="0" dirty="0">
                <a:latin typeface="Arial" charset="0"/>
              </a:rPr>
              <a:t>	                  </a:t>
            </a:r>
            <a:r>
              <a:rPr lang="ru-RU" sz="1500" b="0" dirty="0"/>
              <a:t>перевозчик - 8,3 </a:t>
            </a:r>
            <a:r>
              <a:rPr lang="en-US" sz="1500" b="0" dirty="0"/>
              <a:t>CDR (12 USD</a:t>
            </a:r>
            <a:r>
              <a:rPr lang="ru-RU" sz="1500" b="0" dirty="0"/>
              <a:t>) за 1 кг</a:t>
            </a:r>
            <a:r>
              <a:rPr lang="en-US" sz="1500" b="0" dirty="0"/>
              <a:t> </a:t>
            </a:r>
            <a:r>
              <a:rPr lang="ru-RU" sz="1500" b="0" dirty="0"/>
              <a:t>груза</a:t>
            </a:r>
          </a:p>
          <a:p>
            <a:pPr marL="269875" lvl="1" indent="-1588">
              <a:spcBef>
                <a:spcPct val="0"/>
              </a:spcBef>
              <a:buClrTx/>
            </a:pPr>
            <a:r>
              <a:rPr lang="ru-RU" sz="1500" b="0" dirty="0"/>
              <a:t>	          </a:t>
            </a:r>
            <a:r>
              <a:rPr lang="ru-RU" sz="1500" b="0" dirty="0" smtClean="0"/>
              <a:t>     экспедитор </a:t>
            </a:r>
            <a:r>
              <a:rPr lang="ru-RU" sz="1500" b="0" dirty="0"/>
              <a:t>- </a:t>
            </a:r>
            <a:r>
              <a:rPr lang="ru-RU" sz="1500" b="0" dirty="0" smtClean="0"/>
              <a:t>835 </a:t>
            </a:r>
            <a:r>
              <a:rPr lang="en-US" sz="1500" b="0" dirty="0" smtClean="0"/>
              <a:t>CDR</a:t>
            </a:r>
            <a:r>
              <a:rPr lang="ru-RU" sz="1500" b="0" dirty="0" smtClean="0"/>
              <a:t> (1200 </a:t>
            </a:r>
            <a:r>
              <a:rPr lang="en-US" sz="1500" b="0" dirty="0" smtClean="0"/>
              <a:t>USD) </a:t>
            </a:r>
            <a:r>
              <a:rPr lang="ru-RU" sz="1500" b="0" dirty="0"/>
              <a:t>за 1 место или </a:t>
            </a:r>
            <a:r>
              <a:rPr lang="ru-RU" sz="1500" b="0" dirty="0" smtClean="0"/>
              <a:t>2,5 </a:t>
            </a:r>
            <a:r>
              <a:rPr lang="en-US" sz="1500" b="0" dirty="0" smtClean="0"/>
              <a:t>CDR (3,5 USD)  </a:t>
            </a:r>
            <a:r>
              <a:rPr lang="ru-RU" sz="1500" b="0" dirty="0"/>
              <a:t>за 1 кг груза </a:t>
            </a:r>
          </a:p>
          <a:p>
            <a:pPr marL="269875" lvl="1" indent="-1588">
              <a:spcBef>
                <a:spcPct val="0"/>
              </a:spcBef>
              <a:buClrTx/>
            </a:pPr>
            <a:endParaRPr lang="ru-RU" sz="1500" dirty="0"/>
          </a:p>
          <a:p>
            <a:pPr marL="269875" lvl="1" indent="-1588">
              <a:spcBef>
                <a:spcPct val="0"/>
              </a:spcBef>
              <a:buClrTx/>
            </a:pPr>
            <a:r>
              <a:rPr lang="ru-RU" sz="1500" dirty="0"/>
              <a:t>Перевозки груза авиационным транспортом</a:t>
            </a:r>
          </a:p>
          <a:p>
            <a:pPr marL="269875" lvl="1" indent="-1588">
              <a:spcBef>
                <a:spcPct val="20000"/>
              </a:spcBef>
              <a:buClrTx/>
            </a:pPr>
            <a:r>
              <a:rPr lang="en-US" sz="1500" b="0" dirty="0"/>
              <a:t>    a)</a:t>
            </a:r>
            <a:r>
              <a:rPr lang="ru-RU" sz="1500" b="0" dirty="0"/>
              <a:t> внутренние перевозки - 600 руб. за 1 кг груза</a:t>
            </a:r>
          </a:p>
          <a:p>
            <a:pPr marL="269875" lvl="1" indent="-1588">
              <a:spcBef>
                <a:spcPct val="20000"/>
              </a:spcBef>
              <a:buClrTx/>
            </a:pPr>
            <a:r>
              <a:rPr lang="en-US" sz="1500" b="0" dirty="0"/>
              <a:t>    b)</a:t>
            </a:r>
            <a:r>
              <a:rPr lang="ru-RU" sz="1500" b="0" dirty="0"/>
              <a:t> международные перевозки - 20 </a:t>
            </a:r>
            <a:r>
              <a:rPr lang="en-US" sz="1500" b="0" dirty="0"/>
              <a:t>USD</a:t>
            </a:r>
            <a:r>
              <a:rPr lang="ru-RU" sz="1500" b="0" dirty="0"/>
              <a:t> за 1 кг груза</a:t>
            </a:r>
          </a:p>
          <a:p>
            <a:pPr marL="88900">
              <a:spcBef>
                <a:spcPct val="20000"/>
              </a:spcBef>
              <a:buClrTx/>
            </a:pPr>
            <a:endParaRPr lang="ru-RU" sz="1500" b="0" dirty="0"/>
          </a:p>
          <a:p>
            <a:pPr marL="88900">
              <a:spcBef>
                <a:spcPct val="20000"/>
              </a:spcBef>
              <a:buClrTx/>
            </a:pPr>
            <a:r>
              <a:rPr lang="ru-RU" sz="1500" dirty="0"/>
              <a:t> Перевозки груза морским транспортом</a:t>
            </a:r>
          </a:p>
          <a:p>
            <a:pPr marL="269875" lvl="1" indent="-1588">
              <a:spcBef>
                <a:spcPct val="20000"/>
              </a:spcBef>
              <a:buClrTx/>
            </a:pPr>
            <a:r>
              <a:rPr lang="ru-RU" sz="1500" b="0" dirty="0"/>
              <a:t>     </a:t>
            </a:r>
            <a:r>
              <a:rPr lang="ru-RU" sz="1500" b="0" dirty="0" smtClean="0"/>
              <a:t>835 </a:t>
            </a:r>
            <a:r>
              <a:rPr lang="en-US" sz="1500" b="0" dirty="0"/>
              <a:t>CDR</a:t>
            </a:r>
            <a:r>
              <a:rPr lang="ru-RU" sz="1500" b="0" dirty="0"/>
              <a:t> за 1 место или </a:t>
            </a:r>
            <a:r>
              <a:rPr lang="ru-RU" sz="1500" b="0" dirty="0" smtClean="0"/>
              <a:t>2,5 </a:t>
            </a:r>
            <a:r>
              <a:rPr lang="en-US" sz="1500" b="0" dirty="0"/>
              <a:t>CDR</a:t>
            </a:r>
            <a:r>
              <a:rPr lang="ru-RU" sz="1500" b="0" dirty="0"/>
              <a:t> за 1 кг груза</a:t>
            </a:r>
          </a:p>
          <a:p>
            <a:pPr marL="269875" lvl="1" indent="-1588">
              <a:spcBef>
                <a:spcPct val="20000"/>
              </a:spcBef>
              <a:buClrTx/>
            </a:pPr>
            <a:endParaRPr lang="ru-RU" sz="1500" dirty="0"/>
          </a:p>
          <a:p>
            <a:pPr marL="88900">
              <a:spcBef>
                <a:spcPct val="20000"/>
              </a:spcBef>
              <a:buClrTx/>
            </a:pPr>
            <a:r>
              <a:rPr lang="ru-RU" sz="1500" dirty="0"/>
              <a:t> Перевозки груза ж/</a:t>
            </a:r>
            <a:r>
              <a:rPr lang="ru-RU" sz="1500" dirty="0" err="1"/>
              <a:t>д</a:t>
            </a:r>
            <a:r>
              <a:rPr lang="ru-RU" sz="1500" dirty="0"/>
              <a:t> транспортом </a:t>
            </a:r>
          </a:p>
          <a:p>
            <a:pPr marL="88900">
              <a:spcBef>
                <a:spcPct val="20000"/>
              </a:spcBef>
              <a:buClrTx/>
            </a:pPr>
            <a:r>
              <a:rPr lang="ru-RU" sz="1500" dirty="0"/>
              <a:t>        </a:t>
            </a:r>
            <a:r>
              <a:rPr lang="ru-RU" sz="1500" b="0" dirty="0"/>
              <a:t>в размере полной стоимости груза</a:t>
            </a:r>
          </a:p>
          <a:p>
            <a:pPr marL="88900">
              <a:spcBef>
                <a:spcPct val="20000"/>
              </a:spcBef>
              <a:buClrTx/>
            </a:pPr>
            <a:endParaRPr lang="ru-RU" sz="1500" dirty="0"/>
          </a:p>
          <a:p>
            <a:pPr marL="88900">
              <a:spcBef>
                <a:spcPct val="20000"/>
              </a:spcBef>
              <a:buClrTx/>
            </a:pPr>
            <a:endParaRPr lang="ru-RU" sz="1500" b="0"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45"/>
          <p:cNvGrpSpPr>
            <a:grpSpLocks noGrp="1"/>
          </p:cNvGrpSpPr>
          <p:nvPr>
            <p:ph type="title"/>
          </p:nvPr>
        </p:nvGrpSpPr>
        <p:grpSpPr>
          <a:xfrm>
            <a:off x="495300" y="274638"/>
            <a:ext cx="1361356" cy="1143000"/>
            <a:chOff x="6442997" y="4727877"/>
            <a:chExt cx="853018" cy="792088"/>
          </a:xfrm>
        </p:grpSpPr>
        <p:sp>
          <p:nvSpPr>
            <p:cNvPr id="27" name="Прямоугольник 26"/>
            <p:cNvSpPr/>
            <p:nvPr/>
          </p:nvSpPr>
          <p:spPr>
            <a:xfrm>
              <a:off x="6442997" y="4727877"/>
              <a:ext cx="853018"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28" name="Picture 5" descr="D:\Freelance\Спасские Ворота\Logo\SV_logo_pink.png"/>
            <p:cNvPicPr>
              <a:picLocks noChangeAspect="1" noChangeArrowheads="1"/>
            </p:cNvPicPr>
            <p:nvPr/>
          </p:nvPicPr>
          <p:blipFill>
            <a:blip r:embed="rId3" cstate="print"/>
            <a:srcRect/>
            <a:stretch>
              <a:fillRect/>
            </a:stretch>
          </p:blipFill>
          <p:spPr bwMode="auto">
            <a:xfrm>
              <a:off x="6509466" y="4797152"/>
              <a:ext cx="735586" cy="648072"/>
            </a:xfrm>
            <a:prstGeom prst="rect">
              <a:avLst/>
            </a:prstGeom>
            <a:noFill/>
          </p:spPr>
        </p:pic>
      </p:grpSp>
      <p:sp>
        <p:nvSpPr>
          <p:cNvPr id="20" name="Text Box 5"/>
          <p:cNvSpPr txBox="1">
            <a:spLocks noChangeArrowheads="1"/>
          </p:cNvSpPr>
          <p:nvPr/>
        </p:nvSpPr>
        <p:spPr bwMode="auto">
          <a:xfrm>
            <a:off x="488504" y="1628800"/>
            <a:ext cx="7056784" cy="707886"/>
          </a:xfrm>
          <a:prstGeom prst="rect">
            <a:avLst/>
          </a:prstGeom>
          <a:noFill/>
          <a:ln w="9525" algn="ctr">
            <a:noFill/>
            <a:miter lim="800000"/>
            <a:headEnd/>
            <a:tailEnd/>
          </a:ln>
          <a:effectLst/>
        </p:spPr>
        <p:txBody>
          <a:bodyPr wrap="square">
            <a:spAutoFit/>
          </a:bodyPr>
          <a:lstStyle/>
          <a:p>
            <a:pPr>
              <a:buClrTx/>
            </a:pPr>
            <a:r>
              <a:rPr lang="ru-RU" sz="2000" dirty="0" smtClean="0">
                <a:solidFill>
                  <a:srgbClr val="0A50A0"/>
                </a:solidFill>
              </a:rPr>
              <a:t>Страхование грузов грузовладельцем – как «Дамоклов меч» для перевозчика / экспедитора</a:t>
            </a:r>
            <a:endParaRPr lang="ru-RU" sz="2000" dirty="0">
              <a:solidFill>
                <a:srgbClr val="0A50A0"/>
              </a:solidFill>
            </a:endParaRPr>
          </a:p>
        </p:txBody>
      </p:sp>
      <p:sp>
        <p:nvSpPr>
          <p:cNvPr id="22" name="Text Box 17"/>
          <p:cNvSpPr txBox="1">
            <a:spLocks noChangeArrowheads="1"/>
          </p:cNvSpPr>
          <p:nvPr/>
        </p:nvSpPr>
        <p:spPr bwMode="auto">
          <a:xfrm>
            <a:off x="704528" y="2492896"/>
            <a:ext cx="8352928" cy="2751522"/>
          </a:xfrm>
          <a:prstGeom prst="rect">
            <a:avLst/>
          </a:prstGeom>
          <a:noFill/>
          <a:ln w="9525" algn="ctr">
            <a:noFill/>
            <a:miter lim="800000"/>
            <a:headEnd/>
            <a:tailEnd/>
          </a:ln>
          <a:effectLst/>
        </p:spPr>
        <p:txBody>
          <a:bodyPr wrap="square">
            <a:spAutoFit/>
          </a:bodyPr>
          <a:lstStyle/>
          <a:p>
            <a:pPr>
              <a:spcBef>
                <a:spcPct val="20000"/>
              </a:spcBef>
              <a:buClrTx/>
            </a:pPr>
            <a:r>
              <a:rPr lang="ru-RU" b="1" dirty="0" smtClean="0"/>
              <a:t>СУБРОГАЦИЯ - Статья 965 ГК РФ. Переход к страховщику прав страхователя на возмещение ущерба, т.е.  </a:t>
            </a:r>
            <a:r>
              <a:rPr lang="ru-RU" dirty="0" smtClean="0"/>
              <a:t>к страховщику, выплатившему страховое возмещение, переходит в пределах выплаченной суммы право требования, которое страхователь (</a:t>
            </a:r>
            <a:r>
              <a:rPr lang="ru-RU" dirty="0" err="1" smtClean="0"/>
              <a:t>выгодоприобретатель</a:t>
            </a:r>
            <a:r>
              <a:rPr lang="ru-RU" dirty="0" smtClean="0"/>
              <a:t>) имеет к лицу, ответственному за убытки, возмещенные в результате страхования.</a:t>
            </a:r>
          </a:p>
          <a:p>
            <a:pPr>
              <a:spcBef>
                <a:spcPct val="20000"/>
              </a:spcBef>
              <a:buClrTx/>
            </a:pPr>
            <a:endParaRPr lang="ru-RU" sz="1800" b="0" dirty="0" smtClean="0"/>
          </a:p>
          <a:p>
            <a:pPr>
              <a:spcBef>
                <a:spcPct val="20000"/>
              </a:spcBef>
              <a:buClrTx/>
            </a:pPr>
            <a:r>
              <a:rPr lang="ru-RU" sz="1800" b="0" dirty="0" smtClean="0"/>
              <a:t>*Перевозчик / экспедитор зная этот факт будет более ответственно подходить к перевозке.</a:t>
            </a:r>
          </a:p>
          <a:p>
            <a:pPr>
              <a:spcBef>
                <a:spcPct val="20000"/>
              </a:spcBef>
              <a:buClrTx/>
            </a:pPr>
            <a:endParaRPr lang="ru-RU" dirty="0" smtClean="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45"/>
          <p:cNvGrpSpPr>
            <a:grpSpLocks noGrp="1"/>
          </p:cNvGrpSpPr>
          <p:nvPr>
            <p:ph type="title"/>
          </p:nvPr>
        </p:nvGrpSpPr>
        <p:grpSpPr>
          <a:xfrm>
            <a:off x="495300" y="274638"/>
            <a:ext cx="1361356" cy="1143000"/>
            <a:chOff x="6442997" y="4727877"/>
            <a:chExt cx="853018" cy="792088"/>
          </a:xfrm>
        </p:grpSpPr>
        <p:sp>
          <p:nvSpPr>
            <p:cNvPr id="27" name="Прямоугольник 26"/>
            <p:cNvSpPr/>
            <p:nvPr/>
          </p:nvSpPr>
          <p:spPr>
            <a:xfrm>
              <a:off x="6442997" y="4727877"/>
              <a:ext cx="853018"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28" name="Picture 5" descr="D:\Freelance\Спасские Ворота\Logo\SV_logo_pink.png"/>
            <p:cNvPicPr>
              <a:picLocks noChangeAspect="1" noChangeArrowheads="1"/>
            </p:cNvPicPr>
            <p:nvPr/>
          </p:nvPicPr>
          <p:blipFill>
            <a:blip r:embed="rId3" cstate="print"/>
            <a:srcRect/>
            <a:stretch>
              <a:fillRect/>
            </a:stretch>
          </p:blipFill>
          <p:spPr bwMode="auto">
            <a:xfrm>
              <a:off x="6509466" y="4797152"/>
              <a:ext cx="735586" cy="648072"/>
            </a:xfrm>
            <a:prstGeom prst="rect">
              <a:avLst/>
            </a:prstGeom>
            <a:noFill/>
          </p:spPr>
        </p:pic>
      </p:grpSp>
      <p:sp>
        <p:nvSpPr>
          <p:cNvPr id="20" name="Text Box 5"/>
          <p:cNvSpPr txBox="1">
            <a:spLocks noChangeArrowheads="1"/>
          </p:cNvSpPr>
          <p:nvPr/>
        </p:nvSpPr>
        <p:spPr bwMode="auto">
          <a:xfrm>
            <a:off x="488504" y="1628800"/>
            <a:ext cx="8208912" cy="707886"/>
          </a:xfrm>
          <a:prstGeom prst="rect">
            <a:avLst/>
          </a:prstGeom>
          <a:noFill/>
          <a:ln w="9525" algn="ctr">
            <a:noFill/>
            <a:miter lim="800000"/>
            <a:headEnd/>
            <a:tailEnd/>
          </a:ln>
          <a:effectLst/>
        </p:spPr>
        <p:txBody>
          <a:bodyPr wrap="square">
            <a:spAutoFit/>
          </a:bodyPr>
          <a:lstStyle/>
          <a:p>
            <a:pPr>
              <a:buClrTx/>
            </a:pPr>
            <a:r>
              <a:rPr lang="ru-RU" sz="2000" dirty="0" smtClean="0">
                <a:solidFill>
                  <a:srgbClr val="0A50A0"/>
                </a:solidFill>
              </a:rPr>
              <a:t>ЕСЛИ ГРУЗ НЕ ЗАСТРАХОВАН – ЧЕМ </a:t>
            </a:r>
            <a:r>
              <a:rPr lang="ru-RU" sz="2000" dirty="0" smtClean="0">
                <a:solidFill>
                  <a:srgbClr val="0A50A0"/>
                </a:solidFill>
              </a:rPr>
              <a:t>ОТВЕЧАЕТ ПЕРЕВОЗЧИК/ЭКСПЕДИТОР </a:t>
            </a:r>
            <a:r>
              <a:rPr lang="ru-RU" sz="2000" u="sng" dirty="0" smtClean="0">
                <a:solidFill>
                  <a:srgbClr val="0A50A0"/>
                </a:solidFill>
              </a:rPr>
              <a:t>ПРИ НАЛИЧИИ ЕГО ВИНЫ</a:t>
            </a:r>
            <a:endParaRPr lang="ru-RU" sz="2000" u="sng" dirty="0">
              <a:solidFill>
                <a:srgbClr val="0A50A0"/>
              </a:solidFill>
            </a:endParaRPr>
          </a:p>
        </p:txBody>
      </p:sp>
      <p:sp>
        <p:nvSpPr>
          <p:cNvPr id="22" name="Text Box 17"/>
          <p:cNvSpPr txBox="1">
            <a:spLocks noChangeArrowheads="1"/>
          </p:cNvSpPr>
          <p:nvPr/>
        </p:nvSpPr>
        <p:spPr bwMode="auto">
          <a:xfrm>
            <a:off x="704528" y="2492896"/>
            <a:ext cx="8352928" cy="1865126"/>
          </a:xfrm>
          <a:prstGeom prst="rect">
            <a:avLst/>
          </a:prstGeom>
          <a:noFill/>
          <a:ln w="9525" algn="ctr">
            <a:noFill/>
            <a:miter lim="800000"/>
            <a:headEnd/>
            <a:tailEnd/>
          </a:ln>
          <a:effectLst/>
        </p:spPr>
        <p:txBody>
          <a:bodyPr wrap="square">
            <a:spAutoFit/>
          </a:bodyPr>
          <a:lstStyle/>
          <a:p>
            <a:pPr>
              <a:spcBef>
                <a:spcPct val="20000"/>
              </a:spcBef>
              <a:buClrTx/>
            </a:pPr>
            <a:r>
              <a:rPr lang="ru-RU" dirty="0" smtClean="0"/>
              <a:t>*Вина перевозчика определяется судом (временные риски);</a:t>
            </a:r>
          </a:p>
          <a:p>
            <a:pPr>
              <a:spcBef>
                <a:spcPct val="20000"/>
              </a:spcBef>
              <a:buClrTx/>
            </a:pPr>
            <a:r>
              <a:rPr lang="ru-RU" dirty="0" smtClean="0"/>
              <a:t>*Уставной капитал у преобладающей массы перевозчиков «ООО» равен 10 000 руб. (проще объявить себя банкротом чем платить крупные убытки);</a:t>
            </a:r>
          </a:p>
          <a:p>
            <a:pPr>
              <a:spcBef>
                <a:spcPct val="20000"/>
              </a:spcBef>
              <a:buClrTx/>
            </a:pPr>
            <a:r>
              <a:rPr lang="ru-RU" dirty="0" smtClean="0"/>
              <a:t>* ИП отвечает личным имуществом, но по факту с них ничего не взять! (то машина в аренде, дом оформлен на жену или сам ИП единственный кормилец многодетной семьи а его ТС единственное орудие труда…)</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45"/>
          <p:cNvGrpSpPr>
            <a:grpSpLocks noGrp="1"/>
          </p:cNvGrpSpPr>
          <p:nvPr>
            <p:ph type="title"/>
          </p:nvPr>
        </p:nvGrpSpPr>
        <p:grpSpPr>
          <a:xfrm>
            <a:off x="495300" y="274638"/>
            <a:ext cx="1361356" cy="1143000"/>
            <a:chOff x="6442997" y="4727877"/>
            <a:chExt cx="853018" cy="792088"/>
          </a:xfrm>
        </p:grpSpPr>
        <p:sp>
          <p:nvSpPr>
            <p:cNvPr id="27" name="Прямоугольник 26"/>
            <p:cNvSpPr/>
            <p:nvPr/>
          </p:nvSpPr>
          <p:spPr>
            <a:xfrm>
              <a:off x="6442997" y="4727877"/>
              <a:ext cx="853018"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28" name="Picture 5" descr="D:\Freelance\Спасские Ворота\Logo\SV_logo_pink.png"/>
            <p:cNvPicPr>
              <a:picLocks noChangeAspect="1" noChangeArrowheads="1"/>
            </p:cNvPicPr>
            <p:nvPr/>
          </p:nvPicPr>
          <p:blipFill>
            <a:blip r:embed="rId3" cstate="print"/>
            <a:srcRect/>
            <a:stretch>
              <a:fillRect/>
            </a:stretch>
          </p:blipFill>
          <p:spPr bwMode="auto">
            <a:xfrm>
              <a:off x="6509466" y="4797152"/>
              <a:ext cx="735586" cy="648072"/>
            </a:xfrm>
            <a:prstGeom prst="rect">
              <a:avLst/>
            </a:prstGeom>
            <a:noFill/>
          </p:spPr>
        </p:pic>
      </p:grpSp>
      <p:sp>
        <p:nvSpPr>
          <p:cNvPr id="9" name="Rectangle 3"/>
          <p:cNvSpPr txBox="1">
            <a:spLocks noChangeArrowheads="1"/>
          </p:cNvSpPr>
          <p:nvPr/>
        </p:nvSpPr>
        <p:spPr bwMode="auto">
          <a:xfrm>
            <a:off x="920552" y="2132856"/>
            <a:ext cx="6886575" cy="4060825"/>
          </a:xfrm>
          <a:prstGeom prst="rect">
            <a:avLst/>
          </a:prstGeom>
          <a:noFill/>
          <a:ln>
            <a:miter lim="800000"/>
            <a:headEnd/>
            <a:tailEnd/>
          </a:ln>
        </p:spPr>
        <p:txBody>
          <a:bodyPr vert="horz" wrap="square" lIns="91440" tIns="45720" rIns="91440" bIns="45720" numCol="1" rtlCol="0" anchor="t" anchorCtr="0" compatLnSpc="1">
            <a:prstTxWarp prst="textNoShape">
              <a:avLst/>
            </a:prstTxWarp>
            <a:normAutofit/>
          </a:bodyPr>
          <a:lstStyle/>
          <a:p>
            <a:pPr marL="266700" marR="0" lvl="0" indent="-266700" algn="l" defTabSz="914400" rtl="0" eaLnBrk="0" fontAlgn="auto" latinLnBrk="0" hangingPunct="0">
              <a:lnSpc>
                <a:spcPct val="80000"/>
              </a:lnSpc>
              <a:spcBef>
                <a:spcPct val="50000"/>
              </a:spcBef>
              <a:spcAft>
                <a:spcPts val="0"/>
              </a:spcAft>
              <a:buClr>
                <a:srgbClr val="223F83"/>
              </a:buClr>
              <a:buSzTx/>
              <a:buFont typeface="Arial" pitchFamily="34" charset="0"/>
              <a:buChar char="•"/>
              <a:tabLst/>
              <a:defRPr/>
            </a:pPr>
            <a:r>
              <a:rPr kumimoji="0" lang="ru-RU" sz="1600" b="0" i="0" u="none" strike="noStrike" kern="1200" cap="none" spc="0" normalizeH="0" baseline="0" noProof="0" dirty="0" smtClean="0">
                <a:ln>
                  <a:noFill/>
                </a:ln>
                <a:solidFill>
                  <a:srgbClr val="333333"/>
                </a:solidFill>
                <a:effectLst/>
                <a:uLnTx/>
                <a:uFillTx/>
                <a:latin typeface="Verdana" pitchFamily="34" charset="0"/>
                <a:ea typeface="+mn-ea"/>
                <a:cs typeface="+mn-cs"/>
              </a:rPr>
              <a:t>Ответственность перевозчика/экспедитора по полису страхования ответственности лимитирована </a:t>
            </a:r>
          </a:p>
          <a:p>
            <a:pPr marL="266700" marR="0" lvl="0" indent="-266700" algn="l" defTabSz="914400" rtl="0" eaLnBrk="0" fontAlgn="auto" latinLnBrk="0" hangingPunct="0">
              <a:lnSpc>
                <a:spcPct val="80000"/>
              </a:lnSpc>
              <a:spcBef>
                <a:spcPct val="50000"/>
              </a:spcBef>
              <a:spcAft>
                <a:spcPts val="0"/>
              </a:spcAft>
              <a:buClr>
                <a:srgbClr val="223F83"/>
              </a:buClr>
              <a:buSzTx/>
              <a:buFontTx/>
              <a:buNone/>
              <a:tabLst/>
              <a:defRPr/>
            </a:pPr>
            <a:r>
              <a:rPr kumimoji="0" lang="en-US" sz="1600" b="0" i="0" u="none" strike="noStrike" kern="1200" cap="none" spc="0" normalizeH="0" baseline="0" noProof="0" dirty="0" smtClean="0">
                <a:ln>
                  <a:noFill/>
                </a:ln>
                <a:solidFill>
                  <a:srgbClr val="333333"/>
                </a:solidFill>
                <a:effectLst/>
                <a:uLnTx/>
                <a:uFillTx/>
                <a:latin typeface="Verdana" pitchFamily="34" charset="0"/>
                <a:ea typeface="+mn-ea"/>
                <a:cs typeface="+mn-cs"/>
              </a:rPr>
              <a:t>    </a:t>
            </a:r>
            <a:r>
              <a:rPr kumimoji="0" lang="ru-RU" sz="1600" b="0" i="0" u="none" strike="noStrike" kern="1200" cap="none" spc="0" normalizeH="0" baseline="0" noProof="0" dirty="0" smtClean="0">
                <a:ln>
                  <a:noFill/>
                </a:ln>
                <a:solidFill>
                  <a:srgbClr val="333333"/>
                </a:solidFill>
                <a:effectLst/>
                <a:uLnTx/>
                <a:uFillTx/>
                <a:latin typeface="Verdana" pitchFamily="34" charset="0"/>
                <a:ea typeface="+mn-ea"/>
                <a:cs typeface="+mn-cs"/>
              </a:rPr>
              <a:t>- лимит по одной перевозке</a:t>
            </a:r>
          </a:p>
          <a:p>
            <a:pPr marL="266700" marR="0" lvl="0" indent="-266700" algn="l" defTabSz="914400" rtl="0" eaLnBrk="0" fontAlgn="auto" latinLnBrk="0" hangingPunct="0">
              <a:lnSpc>
                <a:spcPct val="80000"/>
              </a:lnSpc>
              <a:spcBef>
                <a:spcPct val="50000"/>
              </a:spcBef>
              <a:spcAft>
                <a:spcPts val="0"/>
              </a:spcAft>
              <a:buClr>
                <a:srgbClr val="223F83"/>
              </a:buClr>
              <a:buSzTx/>
              <a:buFontTx/>
              <a:buNone/>
              <a:tabLst/>
              <a:defRPr/>
            </a:pPr>
            <a:r>
              <a:rPr kumimoji="0" lang="en-US" sz="1600" b="0" i="0" u="none" strike="noStrike" kern="1200" cap="none" spc="0" normalizeH="0" baseline="0" noProof="0" dirty="0" smtClean="0">
                <a:ln>
                  <a:noFill/>
                </a:ln>
                <a:solidFill>
                  <a:srgbClr val="333333"/>
                </a:solidFill>
                <a:effectLst/>
                <a:uLnTx/>
                <a:uFillTx/>
                <a:latin typeface="Verdana" pitchFamily="34" charset="0"/>
                <a:ea typeface="+mn-ea"/>
                <a:cs typeface="+mn-cs"/>
              </a:rPr>
              <a:t>    </a:t>
            </a:r>
            <a:r>
              <a:rPr kumimoji="0" lang="ru-RU" sz="1600" b="0" i="0" u="none" strike="noStrike" kern="1200" cap="none" spc="0" normalizeH="0" baseline="0" noProof="0" dirty="0" smtClean="0">
                <a:ln>
                  <a:noFill/>
                </a:ln>
                <a:solidFill>
                  <a:srgbClr val="333333"/>
                </a:solidFill>
                <a:effectLst/>
                <a:uLnTx/>
                <a:uFillTx/>
                <a:latin typeface="Verdana" pitchFamily="34" charset="0"/>
                <a:ea typeface="+mn-ea"/>
                <a:cs typeface="+mn-cs"/>
              </a:rPr>
              <a:t>- лимит по одному случаю</a:t>
            </a:r>
          </a:p>
          <a:p>
            <a:pPr marL="266700" marR="0" lvl="0" indent="-266700" algn="l" defTabSz="914400" rtl="0" eaLnBrk="0" fontAlgn="auto" latinLnBrk="0" hangingPunct="0">
              <a:lnSpc>
                <a:spcPct val="80000"/>
              </a:lnSpc>
              <a:spcBef>
                <a:spcPct val="50000"/>
              </a:spcBef>
              <a:spcAft>
                <a:spcPts val="0"/>
              </a:spcAft>
              <a:buClr>
                <a:srgbClr val="223F83"/>
              </a:buClr>
              <a:buSzTx/>
              <a:buFontTx/>
              <a:buNone/>
              <a:tabLst/>
              <a:defRPr/>
            </a:pPr>
            <a:r>
              <a:rPr kumimoji="0" lang="en-US" sz="1600" b="0" i="0" u="none" strike="noStrike" kern="1200" cap="none" spc="0" normalizeH="0" baseline="0" noProof="0" dirty="0" smtClean="0">
                <a:ln>
                  <a:noFill/>
                </a:ln>
                <a:solidFill>
                  <a:srgbClr val="333333"/>
                </a:solidFill>
                <a:effectLst/>
                <a:uLnTx/>
                <a:uFillTx/>
                <a:latin typeface="Verdana" pitchFamily="34" charset="0"/>
                <a:ea typeface="+mn-ea"/>
                <a:cs typeface="+mn-cs"/>
              </a:rPr>
              <a:t>    </a:t>
            </a:r>
            <a:r>
              <a:rPr kumimoji="0" lang="ru-RU" sz="1600" b="0" i="0" u="none" strike="noStrike" kern="1200" cap="none" spc="0" normalizeH="0" baseline="0" noProof="0" dirty="0" smtClean="0">
                <a:ln>
                  <a:noFill/>
                </a:ln>
                <a:solidFill>
                  <a:srgbClr val="333333"/>
                </a:solidFill>
                <a:effectLst/>
                <a:uLnTx/>
                <a:uFillTx/>
                <a:latin typeface="Verdana" pitchFamily="34" charset="0"/>
                <a:ea typeface="+mn-ea"/>
                <a:cs typeface="+mn-cs"/>
              </a:rPr>
              <a:t>- агрегатный лимит по полису</a:t>
            </a:r>
            <a:endParaRPr kumimoji="0" lang="en-US" sz="1600" b="0" i="0" u="none" strike="noStrike" kern="1200" cap="none" spc="0" normalizeH="0" baseline="0" noProof="0" dirty="0" smtClean="0">
              <a:ln>
                <a:noFill/>
              </a:ln>
              <a:solidFill>
                <a:srgbClr val="333333"/>
              </a:solidFill>
              <a:effectLst/>
              <a:uLnTx/>
              <a:uFillTx/>
              <a:latin typeface="Verdana" pitchFamily="34" charset="0"/>
              <a:ea typeface="+mn-ea"/>
              <a:cs typeface="+mn-cs"/>
            </a:endParaRPr>
          </a:p>
          <a:p>
            <a:pPr marL="266700" marR="0" lvl="0" indent="-266700" algn="l" defTabSz="914400" rtl="0" eaLnBrk="0" fontAlgn="auto" latinLnBrk="0" hangingPunct="0">
              <a:lnSpc>
                <a:spcPct val="80000"/>
              </a:lnSpc>
              <a:spcBef>
                <a:spcPct val="50000"/>
              </a:spcBef>
              <a:spcAft>
                <a:spcPts val="0"/>
              </a:spcAft>
              <a:buClr>
                <a:srgbClr val="223F83"/>
              </a:buClr>
              <a:buSzTx/>
              <a:buFont typeface="Arial" pitchFamily="34" charset="0"/>
              <a:buChar char="•"/>
              <a:tabLst/>
              <a:defRPr/>
            </a:pPr>
            <a:endParaRPr kumimoji="0" lang="ru-RU" sz="1600" b="0" i="0" u="none" strike="noStrike" kern="1200" cap="none" spc="0" normalizeH="0" baseline="0" noProof="0" dirty="0" smtClean="0">
              <a:ln>
                <a:noFill/>
              </a:ln>
              <a:solidFill>
                <a:srgbClr val="333333"/>
              </a:solidFill>
              <a:effectLst/>
              <a:uLnTx/>
              <a:uFillTx/>
              <a:latin typeface="Verdana" pitchFamily="34" charset="0"/>
              <a:ea typeface="+mn-ea"/>
              <a:cs typeface="+mn-cs"/>
            </a:endParaRPr>
          </a:p>
          <a:p>
            <a:pPr marL="266700" marR="0" lvl="0" indent="-266700" algn="l" defTabSz="914400" rtl="0" eaLnBrk="0" fontAlgn="auto" latinLnBrk="0" hangingPunct="0">
              <a:lnSpc>
                <a:spcPct val="80000"/>
              </a:lnSpc>
              <a:spcBef>
                <a:spcPct val="50000"/>
              </a:spcBef>
              <a:spcAft>
                <a:spcPts val="0"/>
              </a:spcAft>
              <a:buClr>
                <a:srgbClr val="223F83"/>
              </a:buClr>
              <a:buSzTx/>
              <a:buFont typeface="Arial" pitchFamily="34" charset="0"/>
              <a:buChar char="•"/>
              <a:tabLst/>
              <a:defRPr/>
            </a:pPr>
            <a:r>
              <a:rPr kumimoji="0" lang="ru-RU" sz="1600" b="0" i="0" u="none" strike="noStrike" kern="1200" cap="none" spc="0" normalizeH="0" baseline="0" noProof="0" dirty="0" smtClean="0">
                <a:ln>
                  <a:noFill/>
                </a:ln>
                <a:solidFill>
                  <a:srgbClr val="333333"/>
                </a:solidFill>
                <a:effectLst/>
                <a:uLnTx/>
                <a:uFillTx/>
                <a:latin typeface="Verdana" pitchFamily="34" charset="0"/>
                <a:ea typeface="+mn-ea"/>
                <a:cs typeface="+mn-cs"/>
              </a:rPr>
              <a:t>Например: стоимость груза 500.000 </a:t>
            </a:r>
            <a:r>
              <a:rPr kumimoji="0" lang="en-US" sz="1600" b="0" i="0" u="none" strike="noStrike" kern="1200" cap="none" spc="0" normalizeH="0" baseline="0" noProof="0" dirty="0" smtClean="0">
                <a:ln>
                  <a:noFill/>
                </a:ln>
                <a:solidFill>
                  <a:srgbClr val="333333"/>
                </a:solidFill>
                <a:effectLst/>
                <a:uLnTx/>
                <a:uFillTx/>
                <a:latin typeface="Verdana" pitchFamily="34" charset="0"/>
                <a:ea typeface="+mn-ea"/>
                <a:cs typeface="+mn-cs"/>
              </a:rPr>
              <a:t>USD</a:t>
            </a:r>
            <a:r>
              <a:rPr kumimoji="0" lang="ru-RU" sz="1600" b="0" i="0" u="none" strike="noStrike" kern="1200" cap="none" spc="0" normalizeH="0" baseline="0" noProof="0" dirty="0" smtClean="0">
                <a:ln>
                  <a:noFill/>
                </a:ln>
                <a:solidFill>
                  <a:srgbClr val="333333"/>
                </a:solidFill>
                <a:effectLst/>
                <a:uLnTx/>
                <a:uFillTx/>
                <a:latin typeface="Verdana" pitchFamily="34" charset="0"/>
                <a:ea typeface="+mn-ea"/>
                <a:cs typeface="+mn-cs"/>
              </a:rPr>
              <a:t>, лимит по случаю - 250.000 </a:t>
            </a:r>
            <a:r>
              <a:rPr kumimoji="0" lang="en-US" sz="1600" b="0" i="0" u="none" strike="noStrike" kern="1200" cap="none" spc="0" normalizeH="0" baseline="0" noProof="0" dirty="0" smtClean="0">
                <a:ln>
                  <a:noFill/>
                </a:ln>
                <a:solidFill>
                  <a:srgbClr val="333333"/>
                </a:solidFill>
                <a:effectLst/>
                <a:uLnTx/>
                <a:uFillTx/>
                <a:latin typeface="Verdana" pitchFamily="34" charset="0"/>
                <a:ea typeface="+mn-ea"/>
                <a:cs typeface="+mn-cs"/>
              </a:rPr>
              <a:t>USD</a:t>
            </a:r>
            <a:r>
              <a:rPr kumimoji="0" lang="ru-RU" sz="1600" b="0" i="0" u="none" strike="noStrike" kern="1200" cap="none" spc="0" normalizeH="0" baseline="0" noProof="0" dirty="0" smtClean="0">
                <a:ln>
                  <a:noFill/>
                </a:ln>
                <a:solidFill>
                  <a:srgbClr val="333333"/>
                </a:solidFill>
                <a:effectLst/>
                <a:uLnTx/>
                <a:uFillTx/>
                <a:latin typeface="Verdana" pitchFamily="34" charset="0"/>
                <a:ea typeface="+mn-ea"/>
                <a:cs typeface="+mn-cs"/>
              </a:rPr>
              <a:t>. Страховщик – выплатит 250.000 </a:t>
            </a:r>
            <a:r>
              <a:rPr kumimoji="0" lang="en-US" sz="1600" b="0" i="0" u="none" strike="noStrike" kern="1200" cap="none" spc="0" normalizeH="0" baseline="0" noProof="0" dirty="0" smtClean="0">
                <a:ln>
                  <a:noFill/>
                </a:ln>
                <a:solidFill>
                  <a:srgbClr val="333333"/>
                </a:solidFill>
                <a:effectLst/>
                <a:uLnTx/>
                <a:uFillTx/>
                <a:latin typeface="Verdana" pitchFamily="34" charset="0"/>
                <a:ea typeface="+mn-ea"/>
                <a:cs typeface="+mn-cs"/>
              </a:rPr>
              <a:t>USD </a:t>
            </a:r>
            <a:r>
              <a:rPr kumimoji="0" lang="ru-RU" sz="1600" b="0" i="0" u="none" strike="noStrike" kern="1200" cap="none" spc="0" normalizeH="0" baseline="0" noProof="0" dirty="0" smtClean="0">
                <a:ln>
                  <a:noFill/>
                </a:ln>
                <a:solidFill>
                  <a:srgbClr val="333333"/>
                </a:solidFill>
                <a:effectLst/>
                <a:uLnTx/>
                <a:uFillTx/>
                <a:latin typeface="Verdana" pitchFamily="34" charset="0"/>
                <a:ea typeface="+mn-ea"/>
                <a:cs typeface="+mn-cs"/>
              </a:rPr>
              <a:t>грузовладельцу, а оставшиеся 250.000 </a:t>
            </a:r>
            <a:r>
              <a:rPr kumimoji="0" lang="en-US" sz="1600" b="0" i="0" u="none" strike="noStrike" kern="1200" cap="none" spc="0" normalizeH="0" baseline="0" noProof="0" dirty="0" smtClean="0">
                <a:ln>
                  <a:noFill/>
                </a:ln>
                <a:solidFill>
                  <a:srgbClr val="333333"/>
                </a:solidFill>
                <a:effectLst/>
                <a:uLnTx/>
                <a:uFillTx/>
                <a:latin typeface="Verdana" pitchFamily="34" charset="0"/>
                <a:ea typeface="+mn-ea"/>
                <a:cs typeface="+mn-cs"/>
              </a:rPr>
              <a:t>USD</a:t>
            </a:r>
            <a:r>
              <a:rPr kumimoji="0" lang="ru-RU" sz="1600" b="0" i="0" u="none" strike="noStrike" kern="1200" cap="none" spc="0" normalizeH="0" baseline="0" noProof="0" dirty="0" smtClean="0">
                <a:ln>
                  <a:noFill/>
                </a:ln>
                <a:solidFill>
                  <a:srgbClr val="333333"/>
                </a:solidFill>
                <a:effectLst/>
                <a:uLnTx/>
                <a:uFillTx/>
                <a:latin typeface="Verdana" pitchFamily="34" charset="0"/>
                <a:ea typeface="+mn-ea"/>
                <a:cs typeface="+mn-cs"/>
              </a:rPr>
              <a:t> – будет возмещать перевозчик/экспедитор за счет собственных средств.</a:t>
            </a:r>
            <a:endParaRPr kumimoji="0" lang="en-US" sz="1600" b="0" i="0" u="none" strike="noStrike" kern="1200" cap="none" spc="0" normalizeH="0" baseline="0" noProof="0" dirty="0" smtClean="0">
              <a:ln>
                <a:noFill/>
              </a:ln>
              <a:solidFill>
                <a:srgbClr val="333333"/>
              </a:solidFill>
              <a:effectLst/>
              <a:uLnTx/>
              <a:uFillTx/>
              <a:latin typeface="Verdana" pitchFamily="34" charset="0"/>
              <a:ea typeface="+mn-ea"/>
              <a:cs typeface="+mn-cs"/>
            </a:endParaRPr>
          </a:p>
          <a:p>
            <a:pPr marL="266700" marR="0" lvl="0" indent="-266700" algn="l" defTabSz="914400" rtl="0" eaLnBrk="0" fontAlgn="auto" latinLnBrk="0" hangingPunct="0">
              <a:lnSpc>
                <a:spcPct val="80000"/>
              </a:lnSpc>
              <a:spcBef>
                <a:spcPct val="50000"/>
              </a:spcBef>
              <a:spcAft>
                <a:spcPts val="0"/>
              </a:spcAft>
              <a:buClr>
                <a:srgbClr val="223F83"/>
              </a:buClr>
              <a:buSzTx/>
              <a:buFont typeface="Arial" pitchFamily="34" charset="0"/>
              <a:buChar char="•"/>
              <a:tabLst/>
              <a:defRPr/>
            </a:pPr>
            <a:endParaRPr kumimoji="0" lang="ru-RU" sz="1600" b="0" i="0" u="none" strike="noStrike" kern="1200" cap="none" spc="0" normalizeH="0" baseline="0" noProof="0" dirty="0" smtClean="0">
              <a:ln>
                <a:noFill/>
              </a:ln>
              <a:solidFill>
                <a:srgbClr val="333333"/>
              </a:solidFill>
              <a:effectLst/>
              <a:uLnTx/>
              <a:uFillTx/>
              <a:latin typeface="Verdana" pitchFamily="34" charset="0"/>
              <a:ea typeface="+mn-ea"/>
              <a:cs typeface="+mn-cs"/>
            </a:endParaRPr>
          </a:p>
          <a:p>
            <a:pPr marL="266700" marR="0" lvl="0" indent="-266700" algn="l" defTabSz="914400" rtl="0" eaLnBrk="0" fontAlgn="auto" latinLnBrk="0" hangingPunct="0">
              <a:lnSpc>
                <a:spcPct val="80000"/>
              </a:lnSpc>
              <a:spcBef>
                <a:spcPct val="50000"/>
              </a:spcBef>
              <a:spcAft>
                <a:spcPts val="0"/>
              </a:spcAft>
              <a:buClr>
                <a:srgbClr val="223F83"/>
              </a:buClr>
              <a:buSzTx/>
              <a:buFont typeface="Arial" pitchFamily="34" charset="0"/>
              <a:buChar char="•"/>
              <a:tabLst/>
              <a:defRPr/>
            </a:pPr>
            <a:r>
              <a:rPr kumimoji="0" lang="ru-RU" sz="1600" b="0" i="0" u="none" strike="noStrike" kern="1200" cap="none" spc="0" normalizeH="0" baseline="0" noProof="0" dirty="0" smtClean="0">
                <a:ln>
                  <a:noFill/>
                </a:ln>
                <a:solidFill>
                  <a:srgbClr val="333333"/>
                </a:solidFill>
                <a:effectLst/>
                <a:uLnTx/>
                <a:uFillTx/>
                <a:latin typeface="Verdana" pitchFamily="34" charset="0"/>
                <a:ea typeface="+mn-ea"/>
                <a:cs typeface="+mn-cs"/>
              </a:rPr>
              <a:t>Полис страхования ответственности перевозчика/экспедитора не всегда позволяет компенсировать стоимость ущерба в полном объеме</a:t>
            </a:r>
            <a:endParaRPr kumimoji="0" lang="ru-RU" sz="1600" b="0" i="0" u="none" strike="noStrike" kern="1200" cap="none" spc="0" normalizeH="0" baseline="0" noProof="0" dirty="0">
              <a:ln>
                <a:noFill/>
              </a:ln>
              <a:solidFill>
                <a:srgbClr val="333333"/>
              </a:solidFill>
              <a:effectLst/>
              <a:uLnTx/>
              <a:uFillTx/>
              <a:latin typeface="Verdana" pitchFamily="34" charset="0"/>
              <a:ea typeface="+mn-ea"/>
              <a:cs typeface="+mn-cs"/>
            </a:endParaRPr>
          </a:p>
        </p:txBody>
      </p:sp>
      <p:sp>
        <p:nvSpPr>
          <p:cNvPr id="8" name="Text Box 3"/>
          <p:cNvSpPr txBox="1">
            <a:spLocks noChangeArrowheads="1"/>
          </p:cNvSpPr>
          <p:nvPr/>
        </p:nvSpPr>
        <p:spPr bwMode="auto">
          <a:xfrm>
            <a:off x="848544" y="1412776"/>
            <a:ext cx="8352928" cy="338554"/>
          </a:xfrm>
          <a:prstGeom prst="rect">
            <a:avLst/>
          </a:prstGeom>
          <a:noFill/>
          <a:ln w="9525" algn="ctr">
            <a:noFill/>
            <a:miter lim="800000"/>
            <a:headEnd/>
            <a:tailEnd/>
          </a:ln>
          <a:effectLst/>
        </p:spPr>
        <p:txBody>
          <a:bodyPr wrap="square">
            <a:spAutoFit/>
          </a:bodyPr>
          <a:lstStyle/>
          <a:p>
            <a:pPr>
              <a:spcBef>
                <a:spcPct val="0"/>
              </a:spcBef>
              <a:buClrTx/>
            </a:pPr>
            <a:r>
              <a:rPr lang="ru-RU" sz="1600" b="1" dirty="0" smtClean="0">
                <a:solidFill>
                  <a:srgbClr val="0A50A0"/>
                </a:solidFill>
              </a:rPr>
              <a:t>МИНУСЫ если ПЕРЕВОЗЧИК</a:t>
            </a:r>
            <a:r>
              <a:rPr lang="en-US" sz="1600" b="1" dirty="0" smtClean="0">
                <a:solidFill>
                  <a:srgbClr val="0A50A0"/>
                </a:solidFill>
              </a:rPr>
              <a:t>/</a:t>
            </a:r>
            <a:r>
              <a:rPr lang="ru-RU" sz="1600" b="1" dirty="0" smtClean="0">
                <a:solidFill>
                  <a:srgbClr val="0A50A0"/>
                </a:solidFill>
              </a:rPr>
              <a:t>ЭКСПЕДИТОР говорит, что у него застрахована ответственность</a:t>
            </a:r>
            <a:endParaRPr lang="ru-RU" sz="1600" b="1" dirty="0">
              <a:solidFill>
                <a:srgbClr val="0A50A0"/>
              </a:solidFill>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45"/>
          <p:cNvGrpSpPr>
            <a:grpSpLocks noGrp="1"/>
          </p:cNvGrpSpPr>
          <p:nvPr>
            <p:ph type="title"/>
          </p:nvPr>
        </p:nvGrpSpPr>
        <p:grpSpPr>
          <a:xfrm>
            <a:off x="495300" y="274638"/>
            <a:ext cx="1361356" cy="1143000"/>
            <a:chOff x="6442997" y="4727877"/>
            <a:chExt cx="853018" cy="792088"/>
          </a:xfrm>
        </p:grpSpPr>
        <p:sp>
          <p:nvSpPr>
            <p:cNvPr id="27" name="Прямоугольник 26"/>
            <p:cNvSpPr/>
            <p:nvPr/>
          </p:nvSpPr>
          <p:spPr>
            <a:xfrm>
              <a:off x="6442997" y="4727877"/>
              <a:ext cx="853018"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28" name="Picture 5" descr="D:\Freelance\Спасские Ворота\Logo\SV_logo_pink.png"/>
            <p:cNvPicPr>
              <a:picLocks noChangeAspect="1" noChangeArrowheads="1"/>
            </p:cNvPicPr>
            <p:nvPr/>
          </p:nvPicPr>
          <p:blipFill>
            <a:blip r:embed="rId3" cstate="print"/>
            <a:srcRect/>
            <a:stretch>
              <a:fillRect/>
            </a:stretch>
          </p:blipFill>
          <p:spPr bwMode="auto">
            <a:xfrm>
              <a:off x="6509466" y="4797152"/>
              <a:ext cx="735586" cy="648072"/>
            </a:xfrm>
            <a:prstGeom prst="rect">
              <a:avLst/>
            </a:prstGeom>
            <a:noFill/>
          </p:spPr>
        </p:pic>
      </p:grpSp>
      <p:sp>
        <p:nvSpPr>
          <p:cNvPr id="8" name="Text Box 6"/>
          <p:cNvSpPr txBox="1">
            <a:spLocks noChangeArrowheads="1"/>
          </p:cNvSpPr>
          <p:nvPr/>
        </p:nvSpPr>
        <p:spPr bwMode="auto">
          <a:xfrm>
            <a:off x="848544" y="2276872"/>
            <a:ext cx="6948487" cy="2554545"/>
          </a:xfrm>
          <a:prstGeom prst="rect">
            <a:avLst/>
          </a:prstGeom>
          <a:noFill/>
          <a:ln w="9525">
            <a:noFill/>
            <a:miter lim="800000"/>
            <a:headEnd/>
            <a:tailEnd/>
          </a:ln>
          <a:effectLst/>
        </p:spPr>
        <p:txBody>
          <a:bodyPr>
            <a:spAutoFit/>
          </a:bodyPr>
          <a:lstStyle/>
          <a:p>
            <a:pPr marL="266700" indent="-266700">
              <a:buFontTx/>
              <a:buChar char="•"/>
            </a:pPr>
            <a:r>
              <a:rPr lang="ru-RU" sz="2000" b="0" dirty="0"/>
              <a:t>На практике только в 30%-40% случаев ответственным </a:t>
            </a:r>
            <a:br>
              <a:rPr lang="ru-RU" sz="2000" b="0" dirty="0"/>
            </a:br>
            <a:r>
              <a:rPr lang="ru-RU" sz="2000" b="0" dirty="0"/>
              <a:t>за повреждение/утрату груза является перевозчик/экспедитор</a:t>
            </a:r>
          </a:p>
          <a:p>
            <a:pPr marL="266700" indent="-266700">
              <a:buFontTx/>
              <a:buChar char="•"/>
            </a:pPr>
            <a:r>
              <a:rPr lang="ru-RU" sz="2000" b="0" dirty="0"/>
              <a:t>Перевозчик/экспедитор не несет ответственности </a:t>
            </a:r>
            <a:r>
              <a:rPr lang="ru-RU" sz="2000" b="0" dirty="0" smtClean="0"/>
              <a:t>за </a:t>
            </a:r>
            <a:r>
              <a:rPr lang="ru-RU" sz="2000" b="0" dirty="0"/>
              <a:t>повреждение/утрату груза, если докажет, что его утрата/повреждение произошли по независимым от него обстоятельствам</a:t>
            </a:r>
          </a:p>
          <a:p>
            <a:pPr marL="266700" indent="-266700">
              <a:buFontTx/>
              <a:buChar char="•"/>
            </a:pPr>
            <a:r>
              <a:rPr lang="ru-RU" sz="2000" b="0" dirty="0"/>
              <a:t>Интересы грузовладельца не </a:t>
            </a:r>
            <a:r>
              <a:rPr lang="ru-RU" sz="2000" b="0" dirty="0" smtClean="0"/>
              <a:t>защищены</a:t>
            </a:r>
            <a:endParaRPr lang="ru-RU" sz="2000" b="0" dirty="0"/>
          </a:p>
        </p:txBody>
      </p:sp>
      <p:sp>
        <p:nvSpPr>
          <p:cNvPr id="9" name="Text Box 3"/>
          <p:cNvSpPr txBox="1">
            <a:spLocks noChangeArrowheads="1"/>
          </p:cNvSpPr>
          <p:nvPr/>
        </p:nvSpPr>
        <p:spPr bwMode="auto">
          <a:xfrm>
            <a:off x="848544" y="1412776"/>
            <a:ext cx="8352928" cy="338554"/>
          </a:xfrm>
          <a:prstGeom prst="rect">
            <a:avLst/>
          </a:prstGeom>
          <a:noFill/>
          <a:ln w="9525" algn="ctr">
            <a:noFill/>
            <a:miter lim="800000"/>
            <a:headEnd/>
            <a:tailEnd/>
          </a:ln>
          <a:effectLst/>
        </p:spPr>
        <p:txBody>
          <a:bodyPr wrap="square">
            <a:spAutoFit/>
          </a:bodyPr>
          <a:lstStyle/>
          <a:p>
            <a:pPr>
              <a:spcBef>
                <a:spcPct val="0"/>
              </a:spcBef>
              <a:buClrTx/>
            </a:pPr>
            <a:r>
              <a:rPr lang="ru-RU" sz="1600" b="1" dirty="0" smtClean="0">
                <a:solidFill>
                  <a:srgbClr val="0A50A0"/>
                </a:solidFill>
              </a:rPr>
              <a:t>ИНТЕРЕСЫ ГРУЗОВЛАДЕЛЬЦА </a:t>
            </a:r>
            <a:r>
              <a:rPr lang="ru-RU" sz="1600" b="1" u="sng" dirty="0" smtClean="0">
                <a:solidFill>
                  <a:srgbClr val="0A50A0"/>
                </a:solidFill>
              </a:rPr>
              <a:t>НЕ ЗАЩИЩЕНЫ</a:t>
            </a:r>
            <a:endParaRPr lang="ru-RU" sz="1600" b="1" u="sng" dirty="0">
              <a:solidFill>
                <a:srgbClr val="0A50A0"/>
              </a:solidFill>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Тема Office">
  <a:themeElements>
    <a:clrScheme name="Другая 16">
      <a:dk1>
        <a:sysClr val="windowText" lastClr="000000"/>
      </a:dk1>
      <a:lt1>
        <a:sysClr val="window" lastClr="FFFFFF"/>
      </a:lt1>
      <a:dk2>
        <a:srgbClr val="1F497D"/>
      </a:dk2>
      <a:lt2>
        <a:srgbClr val="EEECE1"/>
      </a:lt2>
      <a:accent1>
        <a:srgbClr val="003EAE"/>
      </a:accent1>
      <a:accent2>
        <a:srgbClr val="EF354C"/>
      </a:accent2>
      <a:accent3>
        <a:srgbClr val="595959"/>
      </a:accent3>
      <a:accent4>
        <a:srgbClr val="8064A2"/>
      </a:accent4>
      <a:accent5>
        <a:srgbClr val="4BACC6"/>
      </a:accent5>
      <a:accent6>
        <a:srgbClr val="F79646"/>
      </a:accent6>
      <a:hlink>
        <a:srgbClr val="1F497D"/>
      </a:hlink>
      <a:folHlink>
        <a:srgbClr val="F58593"/>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4254</TotalTime>
  <Words>786</Words>
  <Application>Microsoft Office PowerPoint</Application>
  <PresentationFormat>Лист A4 (210x297 мм)</PresentationFormat>
  <Paragraphs>117</Paragraphs>
  <Slides>12</Slides>
  <Notes>12</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Lidya</dc:creator>
  <cp:lastModifiedBy>lip_ia</cp:lastModifiedBy>
  <cp:revision>369</cp:revision>
  <dcterms:created xsi:type="dcterms:W3CDTF">2013-01-15T19:33:24Z</dcterms:created>
  <dcterms:modified xsi:type="dcterms:W3CDTF">2019-04-03T14:27:15Z</dcterms:modified>
</cp:coreProperties>
</file>